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1"/>
  </p:notesMasterIdLst>
  <p:sldIdLst>
    <p:sldId id="290" r:id="rId5"/>
    <p:sldId id="257890" r:id="rId6"/>
    <p:sldId id="257891" r:id="rId7"/>
    <p:sldId id="257892" r:id="rId8"/>
    <p:sldId id="257893" r:id="rId9"/>
    <p:sldId id="257894" r:id="rId10"/>
    <p:sldId id="257895" r:id="rId11"/>
    <p:sldId id="257896" r:id="rId12"/>
    <p:sldId id="257897" r:id="rId13"/>
    <p:sldId id="257898" r:id="rId14"/>
    <p:sldId id="257899" r:id="rId15"/>
    <p:sldId id="257900" r:id="rId16"/>
    <p:sldId id="257901" r:id="rId17"/>
    <p:sldId id="257902" r:id="rId18"/>
    <p:sldId id="257903" r:id="rId19"/>
    <p:sldId id="257744" r:id="rId20"/>
    <p:sldId id="257759" r:id="rId21"/>
    <p:sldId id="257745" r:id="rId22"/>
    <p:sldId id="257770" r:id="rId23"/>
    <p:sldId id="257772" r:id="rId24"/>
    <p:sldId id="257767" r:id="rId25"/>
    <p:sldId id="257766" r:id="rId26"/>
    <p:sldId id="257765" r:id="rId27"/>
    <p:sldId id="257764" r:id="rId28"/>
    <p:sldId id="257879" r:id="rId29"/>
    <p:sldId id="257769" r:id="rId30"/>
    <p:sldId id="257731" r:id="rId31"/>
    <p:sldId id="257746" r:id="rId32"/>
    <p:sldId id="257729" r:id="rId33"/>
    <p:sldId id="257816" r:id="rId34"/>
    <p:sldId id="257789" r:id="rId35"/>
    <p:sldId id="257733" r:id="rId36"/>
    <p:sldId id="257824" r:id="rId37"/>
    <p:sldId id="257817" r:id="rId38"/>
    <p:sldId id="257732" r:id="rId39"/>
    <p:sldId id="257734" r:id="rId40"/>
    <p:sldId id="257747" r:id="rId41"/>
    <p:sldId id="257904" r:id="rId42"/>
    <p:sldId id="257910" r:id="rId43"/>
    <p:sldId id="257909" r:id="rId44"/>
    <p:sldId id="257888" r:id="rId45"/>
    <p:sldId id="257912" r:id="rId46"/>
    <p:sldId id="257905" r:id="rId47"/>
    <p:sldId id="257914" r:id="rId48"/>
    <p:sldId id="257913" r:id="rId49"/>
    <p:sldId id="257748" r:id="rId5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exões" id="{FAB9CA76-5F39-46BD-9024-59BCF1171011}">
          <p14:sldIdLst>
            <p14:sldId id="290"/>
          </p14:sldIdLst>
        </p14:section>
        <p14:section name="Aquisição de Soluções" id="{6C192BFB-DFCB-4ED3-BAA9-26990C33412A}">
          <p14:sldIdLst>
            <p14:sldId id="257890"/>
            <p14:sldId id="257891"/>
            <p14:sldId id="257892"/>
            <p14:sldId id="257893"/>
            <p14:sldId id="257894"/>
            <p14:sldId id="257895"/>
            <p14:sldId id="257896"/>
            <p14:sldId id="257897"/>
            <p14:sldId id="257898"/>
            <p14:sldId id="257899"/>
            <p14:sldId id="257900"/>
            <p14:sldId id="257901"/>
            <p14:sldId id="257902"/>
            <p14:sldId id="257903"/>
          </p14:sldIdLst>
        </p14:section>
        <p14:section name="Encomendas" id="{8C209AC5-7D9A-4833-8216-27F7D60F7028}">
          <p14:sldIdLst>
            <p14:sldId id="257744"/>
            <p14:sldId id="257759"/>
          </p14:sldIdLst>
        </p14:section>
        <p14:section name="Transferencia" id="{54713DA5-B2B8-4111-9CFD-8B1FA28133B1}">
          <p14:sldIdLst>
            <p14:sldId id="257745"/>
            <p14:sldId id="257770"/>
            <p14:sldId id="257772"/>
            <p14:sldId id="257767"/>
            <p14:sldId id="257766"/>
            <p14:sldId id="257765"/>
            <p14:sldId id="257764"/>
            <p14:sldId id="257879"/>
            <p14:sldId id="257769"/>
            <p14:sldId id="257731"/>
          </p14:sldIdLst>
        </p14:section>
        <p14:section name="Open Lab" id="{45595E9D-7013-4694-80D2-274B4506096F}">
          <p14:sldIdLst>
            <p14:sldId id="257746"/>
            <p14:sldId id="257729"/>
            <p14:sldId id="257816"/>
            <p14:sldId id="257789"/>
            <p14:sldId id="257733"/>
            <p14:sldId id="257824"/>
            <p14:sldId id="257817"/>
            <p14:sldId id="257732"/>
            <p14:sldId id="257734"/>
          </p14:sldIdLst>
        </p14:section>
        <p14:section name="Parcerias" id="{0DDA5F3F-1CA5-4AD1-889B-23CCA83BA22D}">
          <p14:sldIdLst>
            <p14:sldId id="257747"/>
            <p14:sldId id="257904"/>
            <p14:sldId id="257910"/>
            <p14:sldId id="257909"/>
            <p14:sldId id="257888"/>
            <p14:sldId id="257912"/>
            <p14:sldId id="257905"/>
            <p14:sldId id="257914"/>
            <p14:sldId id="257913"/>
          </p14:sldIdLst>
        </p14:section>
        <p14:section name="Final" id="{7FB0051A-69B8-488B-9B56-B68730E8697B}">
          <p14:sldIdLst>
            <p14:sldId id="257748"/>
          </p14:sldIdLst>
        </p14:section>
      </p14:sectionLst>
    </p:ext>
    <p:ext uri="{EFAFB233-063F-42B5-8137-9DF3F51BA10A}">
      <p15:sldGuideLst xmlns:p15="http://schemas.microsoft.com/office/powerpoint/2012/main">
        <p15:guide id="2" pos="340" userDrawn="1">
          <p15:clr>
            <a:srgbClr val="A4A3A4"/>
          </p15:clr>
        </p15:guide>
        <p15:guide id="3" pos="4399" userDrawn="1">
          <p15:clr>
            <a:srgbClr val="A4A3A4"/>
          </p15:clr>
        </p15:guide>
        <p15:guide id="4" orient="horz" pos="33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42"/>
    <a:srgbClr val="EB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EE89D-C4A4-434B-9CF7-8CA427E75388}" v="25" dt="2024-11-01T13:54:36.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3" d="100"/>
          <a:sy n="93" d="100"/>
        </p:scale>
        <p:origin x="272" y="-1076"/>
      </p:cViewPr>
      <p:guideLst>
        <p:guide pos="340"/>
        <p:guide pos="4399"/>
        <p:guide orient="horz" pos="33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na Fonseca Batista - PrestServ" userId="111ccbe6-4832-40eb-824b-be6a8522a221" providerId="ADAL" clId="{9DFEE89D-C4A4-434B-9CF7-8CA427E75388}"/>
    <pc:docChg chg="custSel addSld delSld modSld sldOrd modSection">
      <pc:chgData name="Luciana Fonseca Batista - PrestServ" userId="111ccbe6-4832-40eb-824b-be6a8522a221" providerId="ADAL" clId="{9DFEE89D-C4A4-434B-9CF7-8CA427E75388}" dt="2024-11-11T11:45:43.549" v="359" actId="47"/>
      <pc:docMkLst>
        <pc:docMk/>
      </pc:docMkLst>
      <pc:sldChg chg="modSp mod">
        <pc:chgData name="Luciana Fonseca Batista - PrestServ" userId="111ccbe6-4832-40eb-824b-be6a8522a221" providerId="ADAL" clId="{9DFEE89D-C4A4-434B-9CF7-8CA427E75388}" dt="2024-11-01T13:56:59.507" v="353" actId="20577"/>
        <pc:sldMkLst>
          <pc:docMk/>
          <pc:sldMk cId="1120240791" sldId="290"/>
        </pc:sldMkLst>
        <pc:spChg chg="mod">
          <ac:chgData name="Luciana Fonseca Batista - PrestServ" userId="111ccbe6-4832-40eb-824b-be6a8522a221" providerId="ADAL" clId="{9DFEE89D-C4A4-434B-9CF7-8CA427E75388}" dt="2024-11-01T13:56:59.507" v="353" actId="20577"/>
          <ac:spMkLst>
            <pc:docMk/>
            <pc:sldMk cId="1120240791" sldId="290"/>
            <ac:spMk id="8" creationId="{AD09E4EA-5CB3-3E22-5E4D-C36954C56320}"/>
          </ac:spMkLst>
        </pc:spChg>
      </pc:sldChg>
      <pc:sldChg chg="del">
        <pc:chgData name="Luciana Fonseca Batista - PrestServ" userId="111ccbe6-4832-40eb-824b-be6a8522a221" providerId="ADAL" clId="{9DFEE89D-C4A4-434B-9CF7-8CA427E75388}" dt="2024-11-11T11:35:21.090" v="354" actId="47"/>
        <pc:sldMkLst>
          <pc:docMk/>
          <pc:sldMk cId="3239789127" sldId="257742"/>
        </pc:sldMkLst>
      </pc:sldChg>
      <pc:sldChg chg="modSp mod">
        <pc:chgData name="Luciana Fonseca Batista - PrestServ" userId="111ccbe6-4832-40eb-824b-be6a8522a221" providerId="ADAL" clId="{9DFEE89D-C4A4-434B-9CF7-8CA427E75388}" dt="2024-11-01T13:34:49.950" v="275"/>
        <pc:sldMkLst>
          <pc:docMk/>
          <pc:sldMk cId="2502519953" sldId="257759"/>
        </pc:sldMkLst>
        <pc:spChg chg="mod">
          <ac:chgData name="Luciana Fonseca Batista - PrestServ" userId="111ccbe6-4832-40eb-824b-be6a8522a221" providerId="ADAL" clId="{9DFEE89D-C4A4-434B-9CF7-8CA427E75388}" dt="2024-11-01T13:34:33.063" v="274" actId="6549"/>
          <ac:spMkLst>
            <pc:docMk/>
            <pc:sldMk cId="2502519953" sldId="257759"/>
            <ac:spMk id="6" creationId="{79B65977-B6D5-BF38-8545-7CB6DDA2A51F}"/>
          </ac:spMkLst>
        </pc:spChg>
        <pc:spChg chg="mod">
          <ac:chgData name="Luciana Fonseca Batista - PrestServ" userId="111ccbe6-4832-40eb-824b-be6a8522a221" providerId="ADAL" clId="{9DFEE89D-C4A4-434B-9CF7-8CA427E75388}" dt="2024-11-01T13:34:49.950" v="275"/>
          <ac:spMkLst>
            <pc:docMk/>
            <pc:sldMk cId="2502519953" sldId="257759"/>
            <ac:spMk id="7" creationId="{2FBF24A4-75E0-DF0B-D2FC-6444D2C4064F}"/>
          </ac:spMkLst>
        </pc:spChg>
      </pc:sldChg>
      <pc:sldChg chg="ord">
        <pc:chgData name="Luciana Fonseca Batista - PrestServ" userId="111ccbe6-4832-40eb-824b-be6a8522a221" providerId="ADAL" clId="{9DFEE89D-C4A4-434B-9CF7-8CA427E75388}" dt="2024-10-23T18:00:36.358" v="191"/>
        <pc:sldMkLst>
          <pc:docMk/>
          <pc:sldMk cId="2872694202" sldId="257764"/>
        </pc:sldMkLst>
      </pc:sldChg>
      <pc:sldChg chg="ord">
        <pc:chgData name="Luciana Fonseca Batista - PrestServ" userId="111ccbe6-4832-40eb-824b-be6a8522a221" providerId="ADAL" clId="{9DFEE89D-C4A4-434B-9CF7-8CA427E75388}" dt="2024-10-23T18:00:18.917" v="187"/>
        <pc:sldMkLst>
          <pc:docMk/>
          <pc:sldMk cId="1057524582" sldId="257765"/>
        </pc:sldMkLst>
      </pc:sldChg>
      <pc:sldChg chg="ord">
        <pc:chgData name="Luciana Fonseca Batista - PrestServ" userId="111ccbe6-4832-40eb-824b-be6a8522a221" providerId="ADAL" clId="{9DFEE89D-C4A4-434B-9CF7-8CA427E75388}" dt="2024-10-23T18:00:07.328" v="185"/>
        <pc:sldMkLst>
          <pc:docMk/>
          <pc:sldMk cId="1066725346" sldId="257766"/>
        </pc:sldMkLst>
      </pc:sldChg>
      <pc:sldChg chg="ord">
        <pc:chgData name="Luciana Fonseca Batista - PrestServ" userId="111ccbe6-4832-40eb-824b-be6a8522a221" providerId="ADAL" clId="{9DFEE89D-C4A4-434B-9CF7-8CA427E75388}" dt="2024-10-23T17:59:52.203" v="183"/>
        <pc:sldMkLst>
          <pc:docMk/>
          <pc:sldMk cId="2711058538" sldId="257767"/>
        </pc:sldMkLst>
      </pc:sldChg>
      <pc:sldChg chg="del">
        <pc:chgData name="Luciana Fonseca Batista - PrestServ" userId="111ccbe6-4832-40eb-824b-be6a8522a221" providerId="ADAL" clId="{9DFEE89D-C4A4-434B-9CF7-8CA427E75388}" dt="2024-10-23T18:01:32.572" v="196" actId="47"/>
        <pc:sldMkLst>
          <pc:docMk/>
          <pc:sldMk cId="2007170986" sldId="257768"/>
        </pc:sldMkLst>
      </pc:sldChg>
      <pc:sldChg chg="ord">
        <pc:chgData name="Luciana Fonseca Batista - PrestServ" userId="111ccbe6-4832-40eb-824b-be6a8522a221" providerId="ADAL" clId="{9DFEE89D-C4A4-434B-9CF7-8CA427E75388}" dt="2024-10-23T18:01:10.642" v="195"/>
        <pc:sldMkLst>
          <pc:docMk/>
          <pc:sldMk cId="1618190641" sldId="257769"/>
        </pc:sldMkLst>
      </pc:sldChg>
      <pc:sldChg chg="ord">
        <pc:chgData name="Luciana Fonseca Batista - PrestServ" userId="111ccbe6-4832-40eb-824b-be6a8522a221" providerId="ADAL" clId="{9DFEE89D-C4A4-434B-9CF7-8CA427E75388}" dt="2024-10-23T18:00:57.739" v="193"/>
        <pc:sldMkLst>
          <pc:docMk/>
          <pc:sldMk cId="2591356916" sldId="257879"/>
        </pc:sldMkLst>
      </pc:sldChg>
      <pc:sldChg chg="del">
        <pc:chgData name="Luciana Fonseca Batista - PrestServ" userId="111ccbe6-4832-40eb-824b-be6a8522a221" providerId="ADAL" clId="{9DFEE89D-C4A4-434B-9CF7-8CA427E75388}" dt="2024-10-23T17:13:20.426" v="42" actId="47"/>
        <pc:sldMkLst>
          <pc:docMk/>
          <pc:sldMk cId="2606502702" sldId="257881"/>
        </pc:sldMkLst>
      </pc:sldChg>
      <pc:sldChg chg="del">
        <pc:chgData name="Luciana Fonseca Batista - PrestServ" userId="111ccbe6-4832-40eb-824b-be6a8522a221" providerId="ADAL" clId="{9DFEE89D-C4A4-434B-9CF7-8CA427E75388}" dt="2024-10-23T17:11:45.761" v="39" actId="47"/>
        <pc:sldMkLst>
          <pc:docMk/>
          <pc:sldMk cId="2236044591" sldId="257882"/>
        </pc:sldMkLst>
      </pc:sldChg>
      <pc:sldChg chg="modSp del mod ord">
        <pc:chgData name="Luciana Fonseca Batista - PrestServ" userId="111ccbe6-4832-40eb-824b-be6a8522a221" providerId="ADAL" clId="{9DFEE89D-C4A4-434B-9CF7-8CA427E75388}" dt="2024-11-11T11:35:22.372" v="355" actId="47"/>
        <pc:sldMkLst>
          <pc:docMk/>
          <pc:sldMk cId="105362322" sldId="257883"/>
        </pc:sldMkLst>
        <pc:spChg chg="mod">
          <ac:chgData name="Luciana Fonseca Batista - PrestServ" userId="111ccbe6-4832-40eb-824b-be6a8522a221" providerId="ADAL" clId="{9DFEE89D-C4A4-434B-9CF7-8CA427E75388}" dt="2024-11-01T13:30:38.506" v="265" actId="255"/>
          <ac:spMkLst>
            <pc:docMk/>
            <pc:sldMk cId="105362322" sldId="257883"/>
            <ac:spMk id="6" creationId="{79B65977-B6D5-BF38-8545-7CB6DDA2A51F}"/>
          </ac:spMkLst>
        </pc:spChg>
        <pc:spChg chg="mod">
          <ac:chgData name="Luciana Fonseca Batista - PrestServ" userId="111ccbe6-4832-40eb-824b-be6a8522a221" providerId="ADAL" clId="{9DFEE89D-C4A4-434B-9CF7-8CA427E75388}" dt="2024-11-01T13:31:03.227" v="266"/>
          <ac:spMkLst>
            <pc:docMk/>
            <pc:sldMk cId="105362322" sldId="257883"/>
            <ac:spMk id="7" creationId="{2FBF24A4-75E0-DF0B-D2FC-6444D2C4064F}"/>
          </ac:spMkLst>
        </pc:spChg>
        <pc:cxnChg chg="mod">
          <ac:chgData name="Luciana Fonseca Batista - PrestServ" userId="111ccbe6-4832-40eb-824b-be6a8522a221" providerId="ADAL" clId="{9DFEE89D-C4A4-434B-9CF7-8CA427E75388}" dt="2024-11-01T13:30:00.669" v="263" actId="1076"/>
          <ac:cxnSpMkLst>
            <pc:docMk/>
            <pc:sldMk cId="105362322" sldId="257883"/>
            <ac:cxnSpMk id="8" creationId="{5BC19C96-0593-44A2-C7B9-6A64B16AE2DB}"/>
          </ac:cxnSpMkLst>
        </pc:cxnChg>
      </pc:sldChg>
      <pc:sldChg chg="del">
        <pc:chgData name="Luciana Fonseca Batista - PrestServ" userId="111ccbe6-4832-40eb-824b-be6a8522a221" providerId="ADAL" clId="{9DFEE89D-C4A4-434B-9CF7-8CA427E75388}" dt="2024-10-23T18:03:41.693" v="197" actId="47"/>
        <pc:sldMkLst>
          <pc:docMk/>
          <pc:sldMk cId="733751415" sldId="257884"/>
        </pc:sldMkLst>
      </pc:sldChg>
      <pc:sldChg chg="del">
        <pc:chgData name="Luciana Fonseca Batista - PrestServ" userId="111ccbe6-4832-40eb-824b-be6a8522a221" providerId="ADAL" clId="{9DFEE89D-C4A4-434B-9CF7-8CA427E75388}" dt="2024-10-23T18:04:21.436" v="198" actId="47"/>
        <pc:sldMkLst>
          <pc:docMk/>
          <pc:sldMk cId="447482726" sldId="257885"/>
        </pc:sldMkLst>
      </pc:sldChg>
      <pc:sldChg chg="del">
        <pc:chgData name="Luciana Fonseca Batista - PrestServ" userId="111ccbe6-4832-40eb-824b-be6a8522a221" providerId="ADAL" clId="{9DFEE89D-C4A4-434B-9CF7-8CA427E75388}" dt="2024-10-23T18:04:44.723" v="199" actId="47"/>
        <pc:sldMkLst>
          <pc:docMk/>
          <pc:sldMk cId="269339108" sldId="257886"/>
        </pc:sldMkLst>
      </pc:sldChg>
      <pc:sldChg chg="del">
        <pc:chgData name="Luciana Fonseca Batista - PrestServ" userId="111ccbe6-4832-40eb-824b-be6a8522a221" providerId="ADAL" clId="{9DFEE89D-C4A4-434B-9CF7-8CA427E75388}" dt="2024-11-01T13:49:14.319" v="311" actId="47"/>
        <pc:sldMkLst>
          <pc:docMk/>
          <pc:sldMk cId="2727162344" sldId="257887"/>
        </pc:sldMkLst>
      </pc:sldChg>
      <pc:sldChg chg="modSp mod ord">
        <pc:chgData name="Luciana Fonseca Batista - PrestServ" userId="111ccbe6-4832-40eb-824b-be6a8522a221" providerId="ADAL" clId="{9DFEE89D-C4A4-434B-9CF7-8CA427E75388}" dt="2024-10-23T18:07:05.747" v="214"/>
        <pc:sldMkLst>
          <pc:docMk/>
          <pc:sldMk cId="149295012" sldId="257888"/>
        </pc:sldMkLst>
        <pc:spChg chg="mod">
          <ac:chgData name="Luciana Fonseca Batista - PrestServ" userId="111ccbe6-4832-40eb-824b-be6a8522a221" providerId="ADAL" clId="{9DFEE89D-C4A4-434B-9CF7-8CA427E75388}" dt="2024-10-23T18:06:42.840" v="213" actId="255"/>
          <ac:spMkLst>
            <pc:docMk/>
            <pc:sldMk cId="149295012" sldId="257888"/>
            <ac:spMk id="6" creationId="{79B65977-B6D5-BF38-8545-7CB6DDA2A51F}"/>
          </ac:spMkLst>
        </pc:spChg>
        <pc:spChg chg="mod">
          <ac:chgData name="Luciana Fonseca Batista - PrestServ" userId="111ccbe6-4832-40eb-824b-be6a8522a221" providerId="ADAL" clId="{9DFEE89D-C4A4-434B-9CF7-8CA427E75388}" dt="2024-10-23T18:07:05.747" v="214"/>
          <ac:spMkLst>
            <pc:docMk/>
            <pc:sldMk cId="149295012" sldId="257888"/>
            <ac:spMk id="7" creationId="{2FBF24A4-75E0-DF0B-D2FC-6444D2C4064F}"/>
          </ac:spMkLst>
        </pc:spChg>
      </pc:sldChg>
      <pc:sldChg chg="del">
        <pc:chgData name="Luciana Fonseca Batista - PrestServ" userId="111ccbe6-4832-40eb-824b-be6a8522a221" providerId="ADAL" clId="{9DFEE89D-C4A4-434B-9CF7-8CA427E75388}" dt="2024-10-23T18:10:22.667" v="216" actId="47"/>
        <pc:sldMkLst>
          <pc:docMk/>
          <pc:sldMk cId="3480826021" sldId="257889"/>
        </pc:sldMkLst>
      </pc:sldChg>
      <pc:sldChg chg="modSp add mod ord">
        <pc:chgData name="Luciana Fonseca Batista - PrestServ" userId="111ccbe6-4832-40eb-824b-be6a8522a221" providerId="ADAL" clId="{9DFEE89D-C4A4-434B-9CF7-8CA427E75388}" dt="2024-10-23T17:08:08.253" v="38"/>
        <pc:sldMkLst>
          <pc:docMk/>
          <pc:sldMk cId="2763940965" sldId="257890"/>
        </pc:sldMkLst>
        <pc:spChg chg="mod">
          <ac:chgData name="Luciana Fonseca Batista - PrestServ" userId="111ccbe6-4832-40eb-824b-be6a8522a221" providerId="ADAL" clId="{9DFEE89D-C4A4-434B-9CF7-8CA427E75388}" dt="2024-10-23T17:07:47.435" v="30" actId="20577"/>
          <ac:spMkLst>
            <pc:docMk/>
            <pc:sldMk cId="2763940965" sldId="257890"/>
            <ac:spMk id="6" creationId="{62C4C8C4-42FA-1FD9-8A74-704F0658362E}"/>
          </ac:spMkLst>
        </pc:spChg>
      </pc:sldChg>
      <pc:sldChg chg="modSp add mod ord">
        <pc:chgData name="Luciana Fonseca Batista - PrestServ" userId="111ccbe6-4832-40eb-824b-be6a8522a221" providerId="ADAL" clId="{9DFEE89D-C4A4-434B-9CF7-8CA427E75388}" dt="2024-10-23T17:15:40.114" v="53"/>
        <pc:sldMkLst>
          <pc:docMk/>
          <pc:sldMk cId="4021513928" sldId="257891"/>
        </pc:sldMkLst>
        <pc:spChg chg="mod">
          <ac:chgData name="Luciana Fonseca Batista - PrestServ" userId="111ccbe6-4832-40eb-824b-be6a8522a221" providerId="ADAL" clId="{9DFEE89D-C4A4-434B-9CF7-8CA427E75388}" dt="2024-10-23T17:15:22.491" v="52" actId="6549"/>
          <ac:spMkLst>
            <pc:docMk/>
            <pc:sldMk cId="4021513928" sldId="257891"/>
            <ac:spMk id="6" creationId="{79B65977-B6D5-BF38-8545-7CB6DDA2A51F}"/>
          </ac:spMkLst>
        </pc:spChg>
        <pc:spChg chg="mod">
          <ac:chgData name="Luciana Fonseca Batista - PrestServ" userId="111ccbe6-4832-40eb-824b-be6a8522a221" providerId="ADAL" clId="{9DFEE89D-C4A4-434B-9CF7-8CA427E75388}" dt="2024-10-23T17:15:40.114" v="53"/>
          <ac:spMkLst>
            <pc:docMk/>
            <pc:sldMk cId="4021513928" sldId="257891"/>
            <ac:spMk id="7" creationId="{2FBF24A4-75E0-DF0B-D2FC-6444D2C4064F}"/>
          </ac:spMkLst>
        </pc:spChg>
      </pc:sldChg>
      <pc:sldChg chg="modSp add mod">
        <pc:chgData name="Luciana Fonseca Batista - PrestServ" userId="111ccbe6-4832-40eb-824b-be6a8522a221" providerId="ADAL" clId="{9DFEE89D-C4A4-434B-9CF7-8CA427E75388}" dt="2024-10-23T17:17:35.273" v="62"/>
        <pc:sldMkLst>
          <pc:docMk/>
          <pc:sldMk cId="252822729" sldId="257892"/>
        </pc:sldMkLst>
        <pc:spChg chg="mod">
          <ac:chgData name="Luciana Fonseca Batista - PrestServ" userId="111ccbe6-4832-40eb-824b-be6a8522a221" providerId="ADAL" clId="{9DFEE89D-C4A4-434B-9CF7-8CA427E75388}" dt="2024-10-23T17:17:12.448" v="60" actId="6549"/>
          <ac:spMkLst>
            <pc:docMk/>
            <pc:sldMk cId="252822729" sldId="257892"/>
            <ac:spMk id="6" creationId="{79B65977-B6D5-BF38-8545-7CB6DDA2A51F}"/>
          </ac:spMkLst>
        </pc:spChg>
        <pc:spChg chg="mod">
          <ac:chgData name="Luciana Fonseca Batista - PrestServ" userId="111ccbe6-4832-40eb-824b-be6a8522a221" providerId="ADAL" clId="{9DFEE89D-C4A4-434B-9CF7-8CA427E75388}" dt="2024-10-23T17:17:35.273" v="62"/>
          <ac:spMkLst>
            <pc:docMk/>
            <pc:sldMk cId="252822729" sldId="257892"/>
            <ac:spMk id="7" creationId="{2FBF24A4-75E0-DF0B-D2FC-6444D2C4064F}"/>
          </ac:spMkLst>
        </pc:spChg>
      </pc:sldChg>
      <pc:sldChg chg="modSp add mod">
        <pc:chgData name="Luciana Fonseca Batista - PrestServ" userId="111ccbe6-4832-40eb-824b-be6a8522a221" providerId="ADAL" clId="{9DFEE89D-C4A4-434B-9CF7-8CA427E75388}" dt="2024-10-23T17:19:33.752" v="71"/>
        <pc:sldMkLst>
          <pc:docMk/>
          <pc:sldMk cId="552140332" sldId="257893"/>
        </pc:sldMkLst>
        <pc:spChg chg="mod">
          <ac:chgData name="Luciana Fonseca Batista - PrestServ" userId="111ccbe6-4832-40eb-824b-be6a8522a221" providerId="ADAL" clId="{9DFEE89D-C4A4-434B-9CF7-8CA427E75388}" dt="2024-10-23T17:19:20.223" v="70" actId="6549"/>
          <ac:spMkLst>
            <pc:docMk/>
            <pc:sldMk cId="552140332" sldId="257893"/>
            <ac:spMk id="6" creationId="{79B65977-B6D5-BF38-8545-7CB6DDA2A51F}"/>
          </ac:spMkLst>
        </pc:spChg>
        <pc:spChg chg="mod">
          <ac:chgData name="Luciana Fonseca Batista - PrestServ" userId="111ccbe6-4832-40eb-824b-be6a8522a221" providerId="ADAL" clId="{9DFEE89D-C4A4-434B-9CF7-8CA427E75388}" dt="2024-10-23T17:19:33.752" v="71"/>
          <ac:spMkLst>
            <pc:docMk/>
            <pc:sldMk cId="552140332" sldId="257893"/>
            <ac:spMk id="7" creationId="{2FBF24A4-75E0-DF0B-D2FC-6444D2C4064F}"/>
          </ac:spMkLst>
        </pc:spChg>
      </pc:sldChg>
      <pc:sldChg chg="modSp add mod">
        <pc:chgData name="Luciana Fonseca Batista - PrestServ" userId="111ccbe6-4832-40eb-824b-be6a8522a221" providerId="ADAL" clId="{9DFEE89D-C4A4-434B-9CF7-8CA427E75388}" dt="2024-10-23T17:21:46.600" v="80"/>
        <pc:sldMkLst>
          <pc:docMk/>
          <pc:sldMk cId="4085780871" sldId="257894"/>
        </pc:sldMkLst>
        <pc:spChg chg="mod">
          <ac:chgData name="Luciana Fonseca Batista - PrestServ" userId="111ccbe6-4832-40eb-824b-be6a8522a221" providerId="ADAL" clId="{9DFEE89D-C4A4-434B-9CF7-8CA427E75388}" dt="2024-10-23T17:21:30.830" v="79" actId="6549"/>
          <ac:spMkLst>
            <pc:docMk/>
            <pc:sldMk cId="4085780871" sldId="257894"/>
            <ac:spMk id="6" creationId="{79B65977-B6D5-BF38-8545-7CB6DDA2A51F}"/>
          </ac:spMkLst>
        </pc:spChg>
        <pc:spChg chg="mod">
          <ac:chgData name="Luciana Fonseca Batista - PrestServ" userId="111ccbe6-4832-40eb-824b-be6a8522a221" providerId="ADAL" clId="{9DFEE89D-C4A4-434B-9CF7-8CA427E75388}" dt="2024-10-23T17:21:46.600" v="80"/>
          <ac:spMkLst>
            <pc:docMk/>
            <pc:sldMk cId="4085780871" sldId="257894"/>
            <ac:spMk id="7" creationId="{2FBF24A4-75E0-DF0B-D2FC-6444D2C4064F}"/>
          </ac:spMkLst>
        </pc:spChg>
      </pc:sldChg>
      <pc:sldChg chg="modSp add mod">
        <pc:chgData name="Luciana Fonseca Batista - PrestServ" userId="111ccbe6-4832-40eb-824b-be6a8522a221" providerId="ADAL" clId="{9DFEE89D-C4A4-434B-9CF7-8CA427E75388}" dt="2024-10-23T17:23:52.437" v="89"/>
        <pc:sldMkLst>
          <pc:docMk/>
          <pc:sldMk cId="1168534724" sldId="257895"/>
        </pc:sldMkLst>
        <pc:spChg chg="mod">
          <ac:chgData name="Luciana Fonseca Batista - PrestServ" userId="111ccbe6-4832-40eb-824b-be6a8522a221" providerId="ADAL" clId="{9DFEE89D-C4A4-434B-9CF7-8CA427E75388}" dt="2024-10-23T17:23:33.232" v="88" actId="6549"/>
          <ac:spMkLst>
            <pc:docMk/>
            <pc:sldMk cId="1168534724" sldId="257895"/>
            <ac:spMk id="6" creationId="{79B65977-B6D5-BF38-8545-7CB6DDA2A51F}"/>
          </ac:spMkLst>
        </pc:spChg>
        <pc:spChg chg="mod">
          <ac:chgData name="Luciana Fonseca Batista - PrestServ" userId="111ccbe6-4832-40eb-824b-be6a8522a221" providerId="ADAL" clId="{9DFEE89D-C4A4-434B-9CF7-8CA427E75388}" dt="2024-10-23T17:23:52.437" v="89"/>
          <ac:spMkLst>
            <pc:docMk/>
            <pc:sldMk cId="1168534724" sldId="257895"/>
            <ac:spMk id="7" creationId="{2FBF24A4-75E0-DF0B-D2FC-6444D2C4064F}"/>
          </ac:spMkLst>
        </pc:spChg>
      </pc:sldChg>
      <pc:sldChg chg="modSp add mod">
        <pc:chgData name="Luciana Fonseca Batista - PrestServ" userId="111ccbe6-4832-40eb-824b-be6a8522a221" providerId="ADAL" clId="{9DFEE89D-C4A4-434B-9CF7-8CA427E75388}" dt="2024-10-23T17:25:07.191" v="98"/>
        <pc:sldMkLst>
          <pc:docMk/>
          <pc:sldMk cId="3746304316" sldId="257896"/>
        </pc:sldMkLst>
        <pc:spChg chg="mod">
          <ac:chgData name="Luciana Fonseca Batista - PrestServ" userId="111ccbe6-4832-40eb-824b-be6a8522a221" providerId="ADAL" clId="{9DFEE89D-C4A4-434B-9CF7-8CA427E75388}" dt="2024-10-23T17:24:55.111" v="97" actId="6549"/>
          <ac:spMkLst>
            <pc:docMk/>
            <pc:sldMk cId="3746304316" sldId="257896"/>
            <ac:spMk id="6" creationId="{79B65977-B6D5-BF38-8545-7CB6DDA2A51F}"/>
          </ac:spMkLst>
        </pc:spChg>
        <pc:spChg chg="mod">
          <ac:chgData name="Luciana Fonseca Batista - PrestServ" userId="111ccbe6-4832-40eb-824b-be6a8522a221" providerId="ADAL" clId="{9DFEE89D-C4A4-434B-9CF7-8CA427E75388}" dt="2024-10-23T17:25:07.191" v="98"/>
          <ac:spMkLst>
            <pc:docMk/>
            <pc:sldMk cId="3746304316" sldId="257896"/>
            <ac:spMk id="7" creationId="{2FBF24A4-75E0-DF0B-D2FC-6444D2C4064F}"/>
          </ac:spMkLst>
        </pc:spChg>
      </pc:sldChg>
      <pc:sldChg chg="modSp add mod">
        <pc:chgData name="Luciana Fonseca Batista - PrestServ" userId="111ccbe6-4832-40eb-824b-be6a8522a221" providerId="ADAL" clId="{9DFEE89D-C4A4-434B-9CF7-8CA427E75388}" dt="2024-10-23T17:26:23.492" v="108"/>
        <pc:sldMkLst>
          <pc:docMk/>
          <pc:sldMk cId="4289628374" sldId="257897"/>
        </pc:sldMkLst>
        <pc:spChg chg="mod">
          <ac:chgData name="Luciana Fonseca Batista - PrestServ" userId="111ccbe6-4832-40eb-824b-be6a8522a221" providerId="ADAL" clId="{9DFEE89D-C4A4-434B-9CF7-8CA427E75388}" dt="2024-10-23T17:26:08.514" v="107" actId="6549"/>
          <ac:spMkLst>
            <pc:docMk/>
            <pc:sldMk cId="4289628374" sldId="257897"/>
            <ac:spMk id="6" creationId="{79B65977-B6D5-BF38-8545-7CB6DDA2A51F}"/>
          </ac:spMkLst>
        </pc:spChg>
        <pc:spChg chg="mod">
          <ac:chgData name="Luciana Fonseca Batista - PrestServ" userId="111ccbe6-4832-40eb-824b-be6a8522a221" providerId="ADAL" clId="{9DFEE89D-C4A4-434B-9CF7-8CA427E75388}" dt="2024-10-23T17:26:23.492" v="108"/>
          <ac:spMkLst>
            <pc:docMk/>
            <pc:sldMk cId="4289628374" sldId="257897"/>
            <ac:spMk id="7" creationId="{2FBF24A4-75E0-DF0B-D2FC-6444D2C4064F}"/>
          </ac:spMkLst>
        </pc:spChg>
      </pc:sldChg>
      <pc:sldChg chg="modSp add mod">
        <pc:chgData name="Luciana Fonseca Batista - PrestServ" userId="111ccbe6-4832-40eb-824b-be6a8522a221" providerId="ADAL" clId="{9DFEE89D-C4A4-434B-9CF7-8CA427E75388}" dt="2024-10-23T17:30:13.527" v="134"/>
        <pc:sldMkLst>
          <pc:docMk/>
          <pc:sldMk cId="3566596825" sldId="257898"/>
        </pc:sldMkLst>
        <pc:spChg chg="mod">
          <ac:chgData name="Luciana Fonseca Batista - PrestServ" userId="111ccbe6-4832-40eb-824b-be6a8522a221" providerId="ADAL" clId="{9DFEE89D-C4A4-434B-9CF7-8CA427E75388}" dt="2024-10-23T17:29:44.614" v="132" actId="255"/>
          <ac:spMkLst>
            <pc:docMk/>
            <pc:sldMk cId="3566596825" sldId="257898"/>
            <ac:spMk id="6" creationId="{79B65977-B6D5-BF38-8545-7CB6DDA2A51F}"/>
          </ac:spMkLst>
        </pc:spChg>
        <pc:spChg chg="mod">
          <ac:chgData name="Luciana Fonseca Batista - PrestServ" userId="111ccbe6-4832-40eb-824b-be6a8522a221" providerId="ADAL" clId="{9DFEE89D-C4A4-434B-9CF7-8CA427E75388}" dt="2024-10-23T17:30:13.527" v="134"/>
          <ac:spMkLst>
            <pc:docMk/>
            <pc:sldMk cId="3566596825" sldId="257898"/>
            <ac:spMk id="7" creationId="{2FBF24A4-75E0-DF0B-D2FC-6444D2C4064F}"/>
          </ac:spMkLst>
        </pc:spChg>
        <pc:grpChg chg="mod">
          <ac:chgData name="Luciana Fonseca Batista - PrestServ" userId="111ccbe6-4832-40eb-824b-be6a8522a221" providerId="ADAL" clId="{9DFEE89D-C4A4-434B-9CF7-8CA427E75388}" dt="2024-10-23T17:29:09.981" v="129" actId="1076"/>
          <ac:grpSpMkLst>
            <pc:docMk/>
            <pc:sldMk cId="3566596825" sldId="257898"/>
            <ac:grpSpMk id="2" creationId="{B2AA35E8-3AB1-EC27-1675-790F1725034E}"/>
          </ac:grpSpMkLst>
        </pc:grpChg>
        <pc:cxnChg chg="mod">
          <ac:chgData name="Luciana Fonseca Batista - PrestServ" userId="111ccbe6-4832-40eb-824b-be6a8522a221" providerId="ADAL" clId="{9DFEE89D-C4A4-434B-9CF7-8CA427E75388}" dt="2024-10-23T17:27:25.241" v="117" actId="1076"/>
          <ac:cxnSpMkLst>
            <pc:docMk/>
            <pc:sldMk cId="3566596825" sldId="257898"/>
            <ac:cxnSpMk id="8" creationId="{5BC19C96-0593-44A2-C7B9-6A64B16AE2DB}"/>
          </ac:cxnSpMkLst>
        </pc:cxnChg>
      </pc:sldChg>
      <pc:sldChg chg="modSp add mod ord">
        <pc:chgData name="Luciana Fonseca Batista - PrestServ" userId="111ccbe6-4832-40eb-824b-be6a8522a221" providerId="ADAL" clId="{9DFEE89D-C4A4-434B-9CF7-8CA427E75388}" dt="2024-10-23T17:31:45.306" v="145"/>
        <pc:sldMkLst>
          <pc:docMk/>
          <pc:sldMk cId="1414096719" sldId="257899"/>
        </pc:sldMkLst>
        <pc:spChg chg="mod">
          <ac:chgData name="Luciana Fonseca Batista - PrestServ" userId="111ccbe6-4832-40eb-824b-be6a8522a221" providerId="ADAL" clId="{9DFEE89D-C4A4-434B-9CF7-8CA427E75388}" dt="2024-10-23T17:31:28.646" v="144" actId="6549"/>
          <ac:spMkLst>
            <pc:docMk/>
            <pc:sldMk cId="1414096719" sldId="257899"/>
            <ac:spMk id="6" creationId="{79B65977-B6D5-BF38-8545-7CB6DDA2A51F}"/>
          </ac:spMkLst>
        </pc:spChg>
        <pc:spChg chg="mod">
          <ac:chgData name="Luciana Fonseca Batista - PrestServ" userId="111ccbe6-4832-40eb-824b-be6a8522a221" providerId="ADAL" clId="{9DFEE89D-C4A4-434B-9CF7-8CA427E75388}" dt="2024-10-23T17:31:45.306" v="145"/>
          <ac:spMkLst>
            <pc:docMk/>
            <pc:sldMk cId="1414096719" sldId="257899"/>
            <ac:spMk id="7" creationId="{2FBF24A4-75E0-DF0B-D2FC-6444D2C4064F}"/>
          </ac:spMkLst>
        </pc:spChg>
      </pc:sldChg>
      <pc:sldChg chg="modSp add mod">
        <pc:chgData name="Luciana Fonseca Batista - PrestServ" userId="111ccbe6-4832-40eb-824b-be6a8522a221" providerId="ADAL" clId="{9DFEE89D-C4A4-434B-9CF7-8CA427E75388}" dt="2024-10-23T17:32:57.858" v="154"/>
        <pc:sldMkLst>
          <pc:docMk/>
          <pc:sldMk cId="914546679" sldId="257900"/>
        </pc:sldMkLst>
        <pc:spChg chg="mod">
          <ac:chgData name="Luciana Fonseca Batista - PrestServ" userId="111ccbe6-4832-40eb-824b-be6a8522a221" providerId="ADAL" clId="{9DFEE89D-C4A4-434B-9CF7-8CA427E75388}" dt="2024-10-23T17:32:40.653" v="153" actId="6549"/>
          <ac:spMkLst>
            <pc:docMk/>
            <pc:sldMk cId="914546679" sldId="257900"/>
            <ac:spMk id="6" creationId="{79B65977-B6D5-BF38-8545-7CB6DDA2A51F}"/>
          </ac:spMkLst>
        </pc:spChg>
        <pc:spChg chg="mod">
          <ac:chgData name="Luciana Fonseca Batista - PrestServ" userId="111ccbe6-4832-40eb-824b-be6a8522a221" providerId="ADAL" clId="{9DFEE89D-C4A4-434B-9CF7-8CA427E75388}" dt="2024-10-23T17:32:57.858" v="154"/>
          <ac:spMkLst>
            <pc:docMk/>
            <pc:sldMk cId="914546679" sldId="257900"/>
            <ac:spMk id="7" creationId="{2FBF24A4-75E0-DF0B-D2FC-6444D2C4064F}"/>
          </ac:spMkLst>
        </pc:spChg>
      </pc:sldChg>
      <pc:sldChg chg="modSp add mod">
        <pc:chgData name="Luciana Fonseca Batista - PrestServ" userId="111ccbe6-4832-40eb-824b-be6a8522a221" providerId="ADAL" clId="{9DFEE89D-C4A4-434B-9CF7-8CA427E75388}" dt="2024-10-23T17:34:14.633" v="163"/>
        <pc:sldMkLst>
          <pc:docMk/>
          <pc:sldMk cId="2035422370" sldId="257901"/>
        </pc:sldMkLst>
        <pc:spChg chg="mod">
          <ac:chgData name="Luciana Fonseca Batista - PrestServ" userId="111ccbe6-4832-40eb-824b-be6a8522a221" providerId="ADAL" clId="{9DFEE89D-C4A4-434B-9CF7-8CA427E75388}" dt="2024-10-23T17:34:00.987" v="162" actId="6549"/>
          <ac:spMkLst>
            <pc:docMk/>
            <pc:sldMk cId="2035422370" sldId="257901"/>
            <ac:spMk id="6" creationId="{79B65977-B6D5-BF38-8545-7CB6DDA2A51F}"/>
          </ac:spMkLst>
        </pc:spChg>
        <pc:spChg chg="mod">
          <ac:chgData name="Luciana Fonseca Batista - PrestServ" userId="111ccbe6-4832-40eb-824b-be6a8522a221" providerId="ADAL" clId="{9DFEE89D-C4A4-434B-9CF7-8CA427E75388}" dt="2024-10-23T17:34:14.633" v="163"/>
          <ac:spMkLst>
            <pc:docMk/>
            <pc:sldMk cId="2035422370" sldId="257901"/>
            <ac:spMk id="7" creationId="{2FBF24A4-75E0-DF0B-D2FC-6444D2C4064F}"/>
          </ac:spMkLst>
        </pc:spChg>
      </pc:sldChg>
      <pc:sldChg chg="modSp add mod">
        <pc:chgData name="Luciana Fonseca Batista - PrestServ" userId="111ccbe6-4832-40eb-824b-be6a8522a221" providerId="ADAL" clId="{9DFEE89D-C4A4-434B-9CF7-8CA427E75388}" dt="2024-10-23T17:35:33.852" v="172"/>
        <pc:sldMkLst>
          <pc:docMk/>
          <pc:sldMk cId="3540869705" sldId="257902"/>
        </pc:sldMkLst>
        <pc:spChg chg="mod">
          <ac:chgData name="Luciana Fonseca Batista - PrestServ" userId="111ccbe6-4832-40eb-824b-be6a8522a221" providerId="ADAL" clId="{9DFEE89D-C4A4-434B-9CF7-8CA427E75388}" dt="2024-10-23T17:35:21.630" v="171" actId="6549"/>
          <ac:spMkLst>
            <pc:docMk/>
            <pc:sldMk cId="3540869705" sldId="257902"/>
            <ac:spMk id="6" creationId="{79B65977-B6D5-BF38-8545-7CB6DDA2A51F}"/>
          </ac:spMkLst>
        </pc:spChg>
        <pc:spChg chg="mod">
          <ac:chgData name="Luciana Fonseca Batista - PrestServ" userId="111ccbe6-4832-40eb-824b-be6a8522a221" providerId="ADAL" clId="{9DFEE89D-C4A4-434B-9CF7-8CA427E75388}" dt="2024-10-23T17:35:33.852" v="172"/>
          <ac:spMkLst>
            <pc:docMk/>
            <pc:sldMk cId="3540869705" sldId="257902"/>
            <ac:spMk id="7" creationId="{2FBF24A4-75E0-DF0B-D2FC-6444D2C4064F}"/>
          </ac:spMkLst>
        </pc:spChg>
      </pc:sldChg>
      <pc:sldChg chg="modSp add mod">
        <pc:chgData name="Luciana Fonseca Batista - PrestServ" userId="111ccbe6-4832-40eb-824b-be6a8522a221" providerId="ADAL" clId="{9DFEE89D-C4A4-434B-9CF7-8CA427E75388}" dt="2024-10-23T17:36:56.535" v="181"/>
        <pc:sldMkLst>
          <pc:docMk/>
          <pc:sldMk cId="1714312579" sldId="257903"/>
        </pc:sldMkLst>
        <pc:spChg chg="mod">
          <ac:chgData name="Luciana Fonseca Batista - PrestServ" userId="111ccbe6-4832-40eb-824b-be6a8522a221" providerId="ADAL" clId="{9DFEE89D-C4A4-434B-9CF7-8CA427E75388}" dt="2024-10-23T17:36:37.342" v="180" actId="6549"/>
          <ac:spMkLst>
            <pc:docMk/>
            <pc:sldMk cId="1714312579" sldId="257903"/>
            <ac:spMk id="6" creationId="{79B65977-B6D5-BF38-8545-7CB6DDA2A51F}"/>
          </ac:spMkLst>
        </pc:spChg>
        <pc:spChg chg="mod">
          <ac:chgData name="Luciana Fonseca Batista - PrestServ" userId="111ccbe6-4832-40eb-824b-be6a8522a221" providerId="ADAL" clId="{9DFEE89D-C4A4-434B-9CF7-8CA427E75388}" dt="2024-10-23T17:36:56.535" v="181"/>
          <ac:spMkLst>
            <pc:docMk/>
            <pc:sldMk cId="1714312579" sldId="257903"/>
            <ac:spMk id="7" creationId="{2FBF24A4-75E0-DF0B-D2FC-6444D2C4064F}"/>
          </ac:spMkLst>
        </pc:spChg>
      </pc:sldChg>
      <pc:sldChg chg="add del">
        <pc:chgData name="Luciana Fonseca Batista - PrestServ" userId="111ccbe6-4832-40eb-824b-be6a8522a221" providerId="ADAL" clId="{9DFEE89D-C4A4-434B-9CF7-8CA427E75388}" dt="2024-10-23T18:09:51.837" v="215" actId="47"/>
        <pc:sldMkLst>
          <pc:docMk/>
          <pc:sldMk cId="1034977189" sldId="257904"/>
        </pc:sldMkLst>
      </pc:sldChg>
      <pc:sldChg chg="modSp add mod ord">
        <pc:chgData name="Luciana Fonseca Batista - PrestServ" userId="111ccbe6-4832-40eb-824b-be6a8522a221" providerId="ADAL" clId="{9DFEE89D-C4A4-434B-9CF7-8CA427E75388}" dt="2024-11-01T13:41:29.434" v="288"/>
        <pc:sldMkLst>
          <pc:docMk/>
          <pc:sldMk cId="1577802604" sldId="257904"/>
        </pc:sldMkLst>
        <pc:spChg chg="mod">
          <ac:chgData name="Luciana Fonseca Batista - PrestServ" userId="111ccbe6-4832-40eb-824b-be6a8522a221" providerId="ADAL" clId="{9DFEE89D-C4A4-434B-9CF7-8CA427E75388}" dt="2024-11-01T13:41:18.637" v="287" actId="6549"/>
          <ac:spMkLst>
            <pc:docMk/>
            <pc:sldMk cId="1577802604" sldId="257904"/>
            <ac:spMk id="6" creationId="{79B65977-B6D5-BF38-8545-7CB6DDA2A51F}"/>
          </ac:spMkLst>
        </pc:spChg>
        <pc:spChg chg="mod">
          <ac:chgData name="Luciana Fonseca Batista - PrestServ" userId="111ccbe6-4832-40eb-824b-be6a8522a221" providerId="ADAL" clId="{9DFEE89D-C4A4-434B-9CF7-8CA427E75388}" dt="2024-11-01T13:41:29.434" v="288"/>
          <ac:spMkLst>
            <pc:docMk/>
            <pc:sldMk cId="1577802604" sldId="257904"/>
            <ac:spMk id="7" creationId="{2FBF24A4-75E0-DF0B-D2FC-6444D2C4064F}"/>
          </ac:spMkLst>
        </pc:spChg>
      </pc:sldChg>
      <pc:sldChg chg="modSp add mod ord">
        <pc:chgData name="Luciana Fonseca Batista - PrestServ" userId="111ccbe6-4832-40eb-824b-be6a8522a221" providerId="ADAL" clId="{9DFEE89D-C4A4-434B-9CF7-8CA427E75388}" dt="2024-11-01T13:52:19.277" v="326"/>
        <pc:sldMkLst>
          <pc:docMk/>
          <pc:sldMk cId="3026357677" sldId="257905"/>
        </pc:sldMkLst>
        <pc:spChg chg="mod">
          <ac:chgData name="Luciana Fonseca Batista - PrestServ" userId="111ccbe6-4832-40eb-824b-be6a8522a221" providerId="ADAL" clId="{9DFEE89D-C4A4-434B-9CF7-8CA427E75388}" dt="2024-10-23T18:16:57.309" v="234" actId="255"/>
          <ac:spMkLst>
            <pc:docMk/>
            <pc:sldMk cId="3026357677" sldId="257905"/>
            <ac:spMk id="6" creationId="{79B65977-B6D5-BF38-8545-7CB6DDA2A51F}"/>
          </ac:spMkLst>
        </pc:spChg>
        <pc:spChg chg="mod">
          <ac:chgData name="Luciana Fonseca Batista - PrestServ" userId="111ccbe6-4832-40eb-824b-be6a8522a221" providerId="ADAL" clId="{9DFEE89D-C4A4-434B-9CF7-8CA427E75388}" dt="2024-10-23T18:17:15.500" v="235"/>
          <ac:spMkLst>
            <pc:docMk/>
            <pc:sldMk cId="3026357677" sldId="257905"/>
            <ac:spMk id="7" creationId="{2FBF24A4-75E0-DF0B-D2FC-6444D2C4064F}"/>
          </ac:spMkLst>
        </pc:spChg>
      </pc:sldChg>
      <pc:sldChg chg="modSp add del mod ord">
        <pc:chgData name="Luciana Fonseca Batista - PrestServ" userId="111ccbe6-4832-40eb-824b-be6a8522a221" providerId="ADAL" clId="{9DFEE89D-C4A4-434B-9CF7-8CA427E75388}" dt="2024-11-11T11:45:43.549" v="359" actId="47"/>
        <pc:sldMkLst>
          <pc:docMk/>
          <pc:sldMk cId="2163727733" sldId="257906"/>
        </pc:sldMkLst>
        <pc:spChg chg="mod">
          <ac:chgData name="Luciana Fonseca Batista - PrestServ" userId="111ccbe6-4832-40eb-824b-be6a8522a221" providerId="ADAL" clId="{9DFEE89D-C4A4-434B-9CF7-8CA427E75388}" dt="2024-10-23T18:20:32.383" v="244" actId="6549"/>
          <ac:spMkLst>
            <pc:docMk/>
            <pc:sldMk cId="2163727733" sldId="257906"/>
            <ac:spMk id="6" creationId="{79B65977-B6D5-BF38-8545-7CB6DDA2A51F}"/>
          </ac:spMkLst>
        </pc:spChg>
        <pc:spChg chg="mod">
          <ac:chgData name="Luciana Fonseca Batista - PrestServ" userId="111ccbe6-4832-40eb-824b-be6a8522a221" providerId="ADAL" clId="{9DFEE89D-C4A4-434B-9CF7-8CA427E75388}" dt="2024-10-23T18:20:45.216" v="245"/>
          <ac:spMkLst>
            <pc:docMk/>
            <pc:sldMk cId="2163727733" sldId="257906"/>
            <ac:spMk id="7" creationId="{2FBF24A4-75E0-DF0B-D2FC-6444D2C4064F}"/>
          </ac:spMkLst>
        </pc:spChg>
      </pc:sldChg>
      <pc:sldChg chg="modSp add del mod">
        <pc:chgData name="Luciana Fonseca Batista - PrestServ" userId="111ccbe6-4832-40eb-824b-be6a8522a221" providerId="ADAL" clId="{9DFEE89D-C4A4-434B-9CF7-8CA427E75388}" dt="2024-11-01T13:54:56.139" v="336" actId="47"/>
        <pc:sldMkLst>
          <pc:docMk/>
          <pc:sldMk cId="2158359216" sldId="257907"/>
        </pc:sldMkLst>
        <pc:spChg chg="mod">
          <ac:chgData name="Luciana Fonseca Batista - PrestServ" userId="111ccbe6-4832-40eb-824b-be6a8522a221" providerId="ADAL" clId="{9DFEE89D-C4A4-434B-9CF7-8CA427E75388}" dt="2024-11-01T13:54:21.196" v="334"/>
          <ac:spMkLst>
            <pc:docMk/>
            <pc:sldMk cId="2158359216" sldId="257907"/>
            <ac:spMk id="6" creationId="{79B65977-B6D5-BF38-8545-7CB6DDA2A51F}"/>
          </ac:spMkLst>
        </pc:spChg>
        <pc:spChg chg="mod">
          <ac:chgData name="Luciana Fonseca Batista - PrestServ" userId="111ccbe6-4832-40eb-824b-be6a8522a221" providerId="ADAL" clId="{9DFEE89D-C4A4-434B-9CF7-8CA427E75388}" dt="2024-11-01T13:54:36.226" v="335"/>
          <ac:spMkLst>
            <pc:docMk/>
            <pc:sldMk cId="2158359216" sldId="257907"/>
            <ac:spMk id="7" creationId="{2FBF24A4-75E0-DF0B-D2FC-6444D2C4064F}"/>
          </ac:spMkLst>
        </pc:spChg>
      </pc:sldChg>
      <pc:sldChg chg="add del">
        <pc:chgData name="Luciana Fonseca Batista - PrestServ" userId="111ccbe6-4832-40eb-824b-be6a8522a221" providerId="ADAL" clId="{9DFEE89D-C4A4-434B-9CF7-8CA427E75388}" dt="2024-11-11T11:40:22.716" v="356" actId="47"/>
        <pc:sldMkLst>
          <pc:docMk/>
          <pc:sldMk cId="4143107230" sldId="257908"/>
        </pc:sldMkLst>
      </pc:sldChg>
      <pc:sldChg chg="modSp add mod ord">
        <pc:chgData name="Luciana Fonseca Batista - PrestServ" userId="111ccbe6-4832-40eb-824b-be6a8522a221" providerId="ADAL" clId="{9DFEE89D-C4A4-434B-9CF7-8CA427E75388}" dt="2024-11-01T13:51:08.214" v="320"/>
        <pc:sldMkLst>
          <pc:docMk/>
          <pc:sldMk cId="1892831710" sldId="257909"/>
        </pc:sldMkLst>
        <pc:spChg chg="mod">
          <ac:chgData name="Luciana Fonseca Batista - PrestServ" userId="111ccbe6-4832-40eb-824b-be6a8522a221" providerId="ADAL" clId="{9DFEE89D-C4A4-434B-9CF7-8CA427E75388}" dt="2024-11-01T13:50:46.435" v="318" actId="6549"/>
          <ac:spMkLst>
            <pc:docMk/>
            <pc:sldMk cId="1892831710" sldId="257909"/>
            <ac:spMk id="6" creationId="{79B65977-B6D5-BF38-8545-7CB6DDA2A51F}"/>
          </ac:spMkLst>
        </pc:spChg>
        <pc:spChg chg="mod">
          <ac:chgData name="Luciana Fonseca Batista - PrestServ" userId="111ccbe6-4832-40eb-824b-be6a8522a221" providerId="ADAL" clId="{9DFEE89D-C4A4-434B-9CF7-8CA427E75388}" dt="2024-11-01T13:51:08.214" v="320"/>
          <ac:spMkLst>
            <pc:docMk/>
            <pc:sldMk cId="1892831710" sldId="257909"/>
            <ac:spMk id="7" creationId="{2FBF24A4-75E0-DF0B-D2FC-6444D2C4064F}"/>
          </ac:spMkLst>
        </pc:spChg>
      </pc:sldChg>
      <pc:sldChg chg="modSp add mod">
        <pc:chgData name="Luciana Fonseca Batista - PrestServ" userId="111ccbe6-4832-40eb-824b-be6a8522a221" providerId="ADAL" clId="{9DFEE89D-C4A4-434B-9CF7-8CA427E75388}" dt="2024-11-01T13:43:10.364" v="297"/>
        <pc:sldMkLst>
          <pc:docMk/>
          <pc:sldMk cId="3015377718" sldId="257910"/>
        </pc:sldMkLst>
        <pc:spChg chg="mod">
          <ac:chgData name="Luciana Fonseca Batista - PrestServ" userId="111ccbe6-4832-40eb-824b-be6a8522a221" providerId="ADAL" clId="{9DFEE89D-C4A4-434B-9CF7-8CA427E75388}" dt="2024-11-01T13:42:53.928" v="295" actId="6549"/>
          <ac:spMkLst>
            <pc:docMk/>
            <pc:sldMk cId="3015377718" sldId="257910"/>
            <ac:spMk id="6" creationId="{79B65977-B6D5-BF38-8545-7CB6DDA2A51F}"/>
          </ac:spMkLst>
        </pc:spChg>
        <pc:spChg chg="mod">
          <ac:chgData name="Luciana Fonseca Batista - PrestServ" userId="111ccbe6-4832-40eb-824b-be6a8522a221" providerId="ADAL" clId="{9DFEE89D-C4A4-434B-9CF7-8CA427E75388}" dt="2024-11-01T13:43:10.364" v="297"/>
          <ac:spMkLst>
            <pc:docMk/>
            <pc:sldMk cId="3015377718" sldId="257910"/>
            <ac:spMk id="7" creationId="{2FBF24A4-75E0-DF0B-D2FC-6444D2C4064F}"/>
          </ac:spMkLst>
        </pc:spChg>
      </pc:sldChg>
      <pc:sldChg chg="modSp add del mod">
        <pc:chgData name="Luciana Fonseca Batista - PrestServ" userId="111ccbe6-4832-40eb-824b-be6a8522a221" providerId="ADAL" clId="{9DFEE89D-C4A4-434B-9CF7-8CA427E75388}" dt="2024-11-11T11:42:51.541" v="357" actId="47"/>
        <pc:sldMkLst>
          <pc:docMk/>
          <pc:sldMk cId="3944729682" sldId="257911"/>
        </pc:sldMkLst>
        <pc:spChg chg="mod">
          <ac:chgData name="Luciana Fonseca Batista - PrestServ" userId="111ccbe6-4832-40eb-824b-be6a8522a221" providerId="ADAL" clId="{9DFEE89D-C4A4-434B-9CF7-8CA427E75388}" dt="2024-11-01T13:44:59.570" v="305" actId="255"/>
          <ac:spMkLst>
            <pc:docMk/>
            <pc:sldMk cId="3944729682" sldId="257911"/>
            <ac:spMk id="6" creationId="{79B65977-B6D5-BF38-8545-7CB6DDA2A51F}"/>
          </ac:spMkLst>
        </pc:spChg>
        <pc:spChg chg="mod">
          <ac:chgData name="Luciana Fonseca Batista - PrestServ" userId="111ccbe6-4832-40eb-824b-be6a8522a221" providerId="ADAL" clId="{9DFEE89D-C4A4-434B-9CF7-8CA427E75388}" dt="2024-11-01T13:45:21.754" v="307"/>
          <ac:spMkLst>
            <pc:docMk/>
            <pc:sldMk cId="3944729682" sldId="257911"/>
            <ac:spMk id="7" creationId="{2FBF24A4-75E0-DF0B-D2FC-6444D2C4064F}"/>
          </ac:spMkLst>
        </pc:spChg>
      </pc:sldChg>
      <pc:sldChg chg="add">
        <pc:chgData name="Luciana Fonseca Batista - PrestServ" userId="111ccbe6-4832-40eb-824b-be6a8522a221" providerId="ADAL" clId="{9DFEE89D-C4A4-434B-9CF7-8CA427E75388}" dt="2024-11-01T13:45:42.382" v="308" actId="2890"/>
        <pc:sldMkLst>
          <pc:docMk/>
          <pc:sldMk cId="4252138402" sldId="257912"/>
        </pc:sldMkLst>
      </pc:sldChg>
      <pc:sldChg chg="add">
        <pc:chgData name="Luciana Fonseca Batista - PrestServ" userId="111ccbe6-4832-40eb-824b-be6a8522a221" providerId="ADAL" clId="{9DFEE89D-C4A4-434B-9CF7-8CA427E75388}" dt="2024-11-01T13:53:31.020" v="327" actId="2890"/>
        <pc:sldMkLst>
          <pc:docMk/>
          <pc:sldMk cId="3469615733" sldId="257913"/>
        </pc:sldMkLst>
      </pc:sldChg>
      <pc:sldChg chg="add">
        <pc:chgData name="Luciana Fonseca Batista - PrestServ" userId="111ccbe6-4832-40eb-824b-be6a8522a221" providerId="ADAL" clId="{9DFEE89D-C4A4-434B-9CF7-8CA427E75388}" dt="2024-11-11T11:44:48.344" v="358" actId="2890"/>
        <pc:sldMkLst>
          <pc:docMk/>
          <pc:sldMk cId="1975953364" sldId="2579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381F-4D05-48DA-B7ED-2188DD176216}" type="datetimeFigureOut">
              <a:rPr lang="pt-BR" smtClean="0"/>
              <a:t>11/11/2024</a:t>
            </a:fld>
            <a:endParaRPr lang="pt-BR"/>
          </a:p>
        </p:txBody>
      </p:sp>
      <p:sp>
        <p:nvSpPr>
          <p:cNvPr id="4" name="Espaço Reservado para Imagem de Sli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3CBAC-FFB1-4C64-9A26-B37D62165022}" type="slidenum">
              <a:rPr lang="pt-BR" smtClean="0"/>
              <a:t>‹nº›</a:t>
            </a:fld>
            <a:endParaRPr lang="pt-BR"/>
          </a:p>
        </p:txBody>
      </p:sp>
    </p:spTree>
    <p:extLst>
      <p:ext uri="{BB962C8B-B14F-4D97-AF65-F5344CB8AC3E}">
        <p14:creationId xmlns:p14="http://schemas.microsoft.com/office/powerpoint/2010/main" val="325050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pt-BR"/>
              <a:t>Clique para editar o título Mestre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11/11/2024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404400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11/11/2024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82841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11/11/2024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18636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6B081C7-9BDB-46CF-B477-B16C2CC1EC27}" type="datetimeFigureOut">
              <a:rPr lang="pt-BR" smtClean="0"/>
              <a:t>11/11/2024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64422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pt-BR"/>
              <a:t>Clique para editar o título Mestre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6B081C7-9BDB-46CF-B477-B16C2CC1EC27}" type="datetimeFigureOut">
              <a:rPr lang="pt-BR" smtClean="0"/>
              <a:t>11/11/2024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6571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16B081C7-9BDB-46CF-B477-B16C2CC1EC27}" type="datetimeFigureOut">
              <a:rPr lang="pt-BR" smtClean="0"/>
              <a:t>11/11/2024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358214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pt-BR"/>
              <a:t>Clique para editar o título Mestre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os estilos de texto Mestres</a:t>
            </a:r>
          </a:p>
        </p:txBody>
      </p:sp>
      <p:sp>
        <p:nvSpPr>
          <p:cNvPr id="4" name="Content Placeholder 3"/>
          <p:cNvSpPr>
            <a:spLocks noGrp="1"/>
          </p:cNvSpPr>
          <p:nvPr>
            <p:ph sz="half" idx="2"/>
          </p:nvPr>
        </p:nvSpPr>
        <p:spPr>
          <a:xfrm>
            <a:off x="520713" y="3905482"/>
            <a:ext cx="3198096" cy="57443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os estilos de texto Mestres</a:t>
            </a:r>
          </a:p>
        </p:txBody>
      </p:sp>
      <p:sp>
        <p:nvSpPr>
          <p:cNvPr id="6" name="Content Placeholder 5"/>
          <p:cNvSpPr>
            <a:spLocks noGrp="1"/>
          </p:cNvSpPr>
          <p:nvPr>
            <p:ph sz="quarter" idx="4"/>
          </p:nvPr>
        </p:nvSpPr>
        <p:spPr>
          <a:xfrm>
            <a:off x="3827086" y="3905482"/>
            <a:ext cx="3213847" cy="57443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16B081C7-9BDB-46CF-B477-B16C2CC1EC27}" type="datetimeFigureOut">
              <a:rPr lang="pt-BR" smtClean="0"/>
              <a:t>11/11/2024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261587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16B081C7-9BDB-46CF-B477-B16C2CC1EC27}" type="datetimeFigureOut">
              <a:rPr lang="pt-BR" smtClean="0"/>
              <a:t>11/11/2024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1135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081C7-9BDB-46CF-B477-B16C2CC1EC27}" type="datetimeFigureOut">
              <a:rPr lang="pt-BR" smtClean="0"/>
              <a:t>11/11/2024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67159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6B081C7-9BDB-46CF-B477-B16C2CC1EC27}" type="datetimeFigureOut">
              <a:rPr lang="pt-BR" smtClean="0"/>
              <a:t>11/11/2024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196902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pt-BR"/>
              <a:t>Clique no ícone para adicionar uma imagem</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6B081C7-9BDB-46CF-B477-B16C2CC1EC27}" type="datetimeFigureOut">
              <a:rPr lang="pt-BR" smtClean="0"/>
              <a:t>11/11/2024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776354-1D64-4EB3-A0B0-68620060BF5C}" type="slidenum">
              <a:rPr lang="pt-BR" smtClean="0"/>
              <a:t>‹nº›</a:t>
            </a:fld>
            <a:endParaRPr lang="pt-BR"/>
          </a:p>
        </p:txBody>
      </p:sp>
    </p:spTree>
    <p:extLst>
      <p:ext uri="{BB962C8B-B14F-4D97-AF65-F5344CB8AC3E}">
        <p14:creationId xmlns:p14="http://schemas.microsoft.com/office/powerpoint/2010/main" val="38901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6B081C7-9BDB-46CF-B477-B16C2CC1EC27}" type="datetimeFigureOut">
              <a:rPr lang="pt-BR" smtClean="0"/>
              <a:t>11/11/2024</a:t>
            </a:fld>
            <a:endParaRPr lang="pt-B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7776354-1D64-4EB3-A0B0-68620060BF5C}" type="slidenum">
              <a:rPr lang="pt-BR" smtClean="0"/>
              <a:t>‹nº›</a:t>
            </a:fld>
            <a:endParaRPr lang="pt-BR"/>
          </a:p>
        </p:txBody>
      </p:sp>
      <p:sp>
        <p:nvSpPr>
          <p:cNvPr id="8" name="CaixaDeTexto 7">
            <a:extLst>
              <a:ext uri="{FF2B5EF4-FFF2-40B4-BE49-F238E27FC236}">
                <a16:creationId xmlns:a16="http://schemas.microsoft.com/office/drawing/2014/main" id="{7F78EB67-E726-C1AA-B822-EECBC462A1B8}"/>
              </a:ext>
            </a:extLst>
          </p:cNvPr>
          <p:cNvSpPr txBox="1"/>
          <p:nvPr userDrawn="1">
            <p:extLst>
              <p:ext uri="{1162E1C5-73C7-4A58-AE30-91384D911F3F}">
                <p184:classification xmlns:p184="http://schemas.microsoft.com/office/powerpoint/2018/4/main" val="ftr"/>
              </p:ext>
            </p:extLst>
          </p:nvPr>
        </p:nvSpPr>
        <p:spPr>
          <a:xfrm>
            <a:off x="63500" y="10491153"/>
            <a:ext cx="461963" cy="137160"/>
          </a:xfrm>
          <a:prstGeom prst="rect">
            <a:avLst/>
          </a:prstGeom>
        </p:spPr>
        <p:txBody>
          <a:bodyPr horzOverflow="overflow" lIns="0" tIns="0" rIns="0" bIns="0">
            <a:spAutoFit/>
          </a:bodyPr>
          <a:lstStyle/>
          <a:p>
            <a:pPr algn="l"/>
            <a:r>
              <a:rPr lang="pt-BR" sz="900">
                <a:solidFill>
                  <a:srgbClr val="737373"/>
                </a:solidFill>
                <a:latin typeface="Trebuchet MS" panose="020B0603020202020204" pitchFamily="34" charset="0"/>
              </a:rPr>
              <a:t>PÚBLICA</a:t>
            </a:r>
          </a:p>
        </p:txBody>
      </p:sp>
    </p:spTree>
    <p:extLst>
      <p:ext uri="{BB962C8B-B14F-4D97-AF65-F5344CB8AC3E}">
        <p14:creationId xmlns:p14="http://schemas.microsoft.com/office/powerpoint/2010/main" val="32047034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forms.office.com/Pages/ResponsePage.aspx?id=QWJvW1ea5EuOUB36cueaVxXct10ZLYhOkGhOoEDkA2tUMlNaMVpBTU9XU0pJQjBLSUlDMkVLODBMRi4u" TargetMode="External"/><Relationship Id="rId3" Type="http://schemas.openxmlformats.org/officeDocument/2006/relationships/image" Target="../media/image12.png"/><Relationship Id="rId7" Type="http://schemas.openxmlformats.org/officeDocument/2006/relationships/image" Target="../media/image13.svg"/><Relationship Id="rId12" Type="http://schemas.openxmlformats.org/officeDocument/2006/relationships/hyperlink" Target="https://conexoes-inovacao.petrobras.com.br/"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sv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tecnologia.petrobras.com.br/conexoes-inovaca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SistemaSubmarinodedeDespressurizacaoporRecircula%C3%A7%C3%A3o/91876189-8f3e-d48c-6b8a-6cff92ed6ca7"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SensordeImpedanciaEletricaparaEscoamentoGas-%C3%93leo/91073d3a-9f6c-2430-5fd7-3de69afef9fd"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ProcessoparaInibiraFormacaodeGelemPetroleosParafinicos/101df8c4-0c59-302d-746e-74f05ff4a4a9"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MetodoparaAdequarumaInstala%C3%A7%C3%A3odeProducaoMaritimadePetroleo/f249beed-1c09-38ed-11ee-ce9bcfbf6a0e"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EquipamentoAnti-Incrusta%C3%A7%C3%A3oparaValvuladeCompleta%C3%A7%C3%A3oInteligente/a55b9370-f1ff-1ddb-6154-74442d3ba295"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DispositivoCicl%C3%B4nicoGeradordeEscoamentoAnular/3284812a-6af7-e6ed-4518-ee07afcbc035"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AletasSupressorasdeMovimentoInduzidoporVortex/eb28e9cc-f96f-1f60-cd94-4434b2684788"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conexoes-inovacao.petrobras.com.br/documents/1368800/0/Oferta_publica_SeparadorMultifasicodePrimeiroEstagioeMetododeSepara%C3%A7%C3%A3odeumFluidoMultifasico/733bc229-1f98-200d-4879-a63add996f09" TargetMode="External"/><Relationship Id="rId12" Type="http://schemas.openxmlformats.org/officeDocument/2006/relationships/hyperlink" Target="https://conexoes-inovacao.petrobras.com.br/"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tecnologia.petrobras.com.br/conexoes-inovacao" TargetMode="External"/><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hyperlink" Target="https://conexoes-inovacao.petrobras.com.br/" TargetMode="External"/><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2.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3W"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WPRAutoencoders"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ross"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BibMon"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waid"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GeoSlicer"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github.com/petrobras/ccp"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02"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84"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gov.br/anp/pt-br/assuntos/tecnologia-meio-ambiente/nave-1"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89"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160"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78"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161"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80"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hyperlink" Target="https://sigitec-competitividade.petrobras.com.br/v2/public/opportunity/1376" TargetMode="External"/><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tecnologia.petrobras.com.br/conexoes-inovacao"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conexoes-inovacao.petrobras.com.b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worldlabs.org/opportunity/petrobras-conexoes-para-inovacao-modulo-startups-2024" TargetMode="External"/><Relationship Id="rId7" Type="http://schemas.openxmlformats.org/officeDocument/2006/relationships/image" Target="../media/image8.png"/><Relationship Id="rId12" Type="http://schemas.openxmlformats.org/officeDocument/2006/relationships/hyperlink" Target="https://conexoes-inovacao.petrobras.com.br/"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tecnologia.petrobras.com.br/conexoes-inovaca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Gráfico de superfície&#10;&#10;Descrição gerada automaticamente">
            <a:extLst>
              <a:ext uri="{FF2B5EF4-FFF2-40B4-BE49-F238E27FC236}">
                <a16:creationId xmlns:a16="http://schemas.microsoft.com/office/drawing/2014/main" id="{FB009C6B-CB70-60B0-B392-21BFA68B9FDD}"/>
              </a:ext>
            </a:extLst>
          </p:cNvPr>
          <p:cNvPicPr>
            <a:picLocks noChangeAspect="1"/>
          </p:cNvPicPr>
          <p:nvPr/>
        </p:nvPicPr>
        <p:blipFill rotWithShape="1">
          <a:blip r:embed="rId2">
            <a:extLst>
              <a:ext uri="{28A0092B-C50C-407E-A947-70E740481C1C}">
                <a14:useLocalDpi xmlns:a14="http://schemas.microsoft.com/office/drawing/2010/main" val="0"/>
              </a:ext>
            </a:extLst>
          </a:blip>
          <a:srcRect t="10577" b="9423"/>
          <a:stretch/>
        </p:blipFill>
        <p:spPr>
          <a:xfrm>
            <a:off x="0" y="3132137"/>
            <a:ext cx="7559676" cy="7559676"/>
          </a:xfrm>
          <a:prstGeom prst="rect">
            <a:avLst/>
          </a:prstGeom>
        </p:spPr>
      </p:pic>
      <p:sp>
        <p:nvSpPr>
          <p:cNvPr id="3" name="Retângulo 2">
            <a:extLst>
              <a:ext uri="{FF2B5EF4-FFF2-40B4-BE49-F238E27FC236}">
                <a16:creationId xmlns:a16="http://schemas.microsoft.com/office/drawing/2014/main" id="{FD0512EE-7AEE-08EE-A16E-CB1754F772ED}"/>
              </a:ext>
            </a:extLst>
          </p:cNvPr>
          <p:cNvSpPr/>
          <p:nvPr/>
        </p:nvSpPr>
        <p:spPr>
          <a:xfrm>
            <a:off x="0" y="1"/>
            <a:ext cx="7559675" cy="3316940"/>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3">
            <a:extLst>
              <a:ext uri="{FF2B5EF4-FFF2-40B4-BE49-F238E27FC236}">
                <a16:creationId xmlns:a16="http://schemas.microsoft.com/office/drawing/2014/main" id="{DCFED1D6-4D77-2772-082C-86758E2343C2}"/>
              </a:ext>
            </a:extLst>
          </p:cNvPr>
          <p:cNvSpPr txBox="1"/>
          <p:nvPr/>
        </p:nvSpPr>
        <p:spPr>
          <a:xfrm>
            <a:off x="599888" y="1163907"/>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4400" i="0">
                <a:solidFill>
                  <a:schemeClr val="bg1"/>
                </a:solidFill>
                <a:latin typeface="Petrobras Sans" panose="020B0606020204030204" pitchFamily="34" charset="0"/>
                <a:ea typeface="Times New Roman" panose="02020603050405020304" pitchFamily="18" charset="0"/>
              </a:rPr>
              <a:t>OPORTUNIDADES ABERTAS</a:t>
            </a:r>
            <a:br>
              <a:rPr lang="pt-BR" sz="3200" b="0" i="0">
                <a:solidFill>
                  <a:srgbClr val="006298"/>
                </a:solidFill>
                <a:latin typeface="Petrobras Sans" panose="020B0606020204030204" pitchFamily="34" charset="0"/>
              </a:rPr>
            </a:br>
            <a:r>
              <a:rPr lang="pt-BR" sz="3200" b="0" i="0">
                <a:solidFill>
                  <a:srgbClr val="EBFF00"/>
                </a:solidFill>
                <a:latin typeface="Petrobras Sans" panose="020B0606020204030204" pitchFamily="34" charset="0"/>
              </a:rPr>
              <a:t>—</a:t>
            </a:r>
          </a:p>
        </p:txBody>
      </p:sp>
      <p:sp>
        <p:nvSpPr>
          <p:cNvPr id="8" name="Título 3">
            <a:extLst>
              <a:ext uri="{FF2B5EF4-FFF2-40B4-BE49-F238E27FC236}">
                <a16:creationId xmlns:a16="http://schemas.microsoft.com/office/drawing/2014/main" id="{AD09E4EA-5CB3-3E22-5E4D-C36954C56320}"/>
              </a:ext>
            </a:extLst>
          </p:cNvPr>
          <p:cNvSpPr txBox="1"/>
          <p:nvPr/>
        </p:nvSpPr>
        <p:spPr>
          <a:xfrm>
            <a:off x="599888" y="2990402"/>
            <a:ext cx="4626588" cy="440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400" i="0" dirty="0">
                <a:solidFill>
                  <a:schemeClr val="bg1"/>
                </a:solidFill>
              </a:rPr>
              <a:t>Data: Novembro/24</a:t>
            </a:r>
            <a:endParaRPr lang="pt-BR" sz="2400" i="0" dirty="0">
              <a:solidFill>
                <a:schemeClr val="bg1"/>
              </a:solidFill>
              <a:latin typeface="Petrobras Sans" panose="020B0606020204030204" pitchFamily="34" charset="0"/>
            </a:endParaRPr>
          </a:p>
        </p:txBody>
      </p:sp>
      <p:sp>
        <p:nvSpPr>
          <p:cNvPr id="9" name="Forma Livre 26">
            <a:extLst>
              <a:ext uri="{FF2B5EF4-FFF2-40B4-BE49-F238E27FC236}">
                <a16:creationId xmlns:a16="http://schemas.microsoft.com/office/drawing/2014/main" id="{1DEE25C6-FA2D-028F-18DC-69901E43DB4D}"/>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0" name="Imagem 27">
            <a:extLst>
              <a:ext uri="{FF2B5EF4-FFF2-40B4-BE49-F238E27FC236}">
                <a16:creationId xmlns:a16="http://schemas.microsoft.com/office/drawing/2014/main" id="{077B14E2-3809-D31C-C297-7E14A729FF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
        <p:nvSpPr>
          <p:cNvPr id="4" name="Título 3">
            <a:extLst>
              <a:ext uri="{FF2B5EF4-FFF2-40B4-BE49-F238E27FC236}">
                <a16:creationId xmlns:a16="http://schemas.microsoft.com/office/drawing/2014/main" id="{CA008F6B-ECDF-78FD-46FB-B45A84CE0CC0}"/>
              </a:ext>
            </a:extLst>
          </p:cNvPr>
          <p:cNvSpPr txBox="1"/>
          <p:nvPr/>
        </p:nvSpPr>
        <p:spPr>
          <a:xfrm>
            <a:off x="5408586" y="10368015"/>
            <a:ext cx="2094247" cy="2093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ctr"/>
            <a:r>
              <a:rPr lang="pt-BR" sz="1400" i="0" dirty="0">
                <a:solidFill>
                  <a:schemeClr val="bg1"/>
                </a:solidFill>
              </a:rPr>
              <a:t>Atualizado em 12/09/24</a:t>
            </a:r>
            <a:endParaRPr lang="pt-BR" sz="1400" i="0" dirty="0">
              <a:solidFill>
                <a:schemeClr val="bg1"/>
              </a:solidFill>
              <a:latin typeface="Petrobras Sans" panose="020B0606020204030204" pitchFamily="34" charset="0"/>
            </a:endParaRPr>
          </a:p>
        </p:txBody>
      </p:sp>
    </p:spTree>
    <p:extLst>
      <p:ext uri="{BB962C8B-B14F-4D97-AF65-F5344CB8AC3E}">
        <p14:creationId xmlns:p14="http://schemas.microsoft.com/office/powerpoint/2010/main" val="112024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56458" y="3971375"/>
            <a:ext cx="6646757" cy="4985980"/>
          </a:xfrm>
          <a:prstGeom prst="rect">
            <a:avLst/>
          </a:prstGeom>
          <a:noFill/>
        </p:spPr>
        <p:txBody>
          <a:bodyPr wrap="square" rtlCol="0">
            <a:spAutoFit/>
          </a:bodyPr>
          <a:lstStyle/>
          <a:p>
            <a:pPr algn="l"/>
            <a:r>
              <a:rPr lang="pt-BR" sz="1000" dirty="0">
                <a:solidFill>
                  <a:srgbClr val="373737"/>
                </a:solidFill>
                <a:latin typeface="Petrobras Sans" panose="020B0606020204030204" pitchFamily="34" charset="0"/>
              </a:rPr>
              <a:t>Desenvolver um software ágil e simples que represente graficamente todas as barreiras de um poço, englobando também a estrutura montada na sonda em um esquema educativo. Precisamos criar uma ferramenta para o sistema POÇOS, que inclua componentes como BOP, </a:t>
            </a:r>
            <a:r>
              <a:rPr lang="pt-BR" sz="1000" dirty="0" err="1">
                <a:solidFill>
                  <a:srgbClr val="373737"/>
                </a:solidFill>
                <a:latin typeface="Petrobras Sans" panose="020B0606020204030204" pitchFamily="34" charset="0"/>
              </a:rPr>
              <a:t>riser</a:t>
            </a:r>
            <a:r>
              <a:rPr lang="pt-BR" sz="1000" dirty="0">
                <a:solidFill>
                  <a:srgbClr val="373737"/>
                </a:solidFill>
                <a:latin typeface="Petrobras Sans" panose="020B0606020204030204" pitchFamily="34" charset="0"/>
              </a:rPr>
              <a:t>, equipamentos de sonda, unidade de cimentação, </a:t>
            </a:r>
            <a:r>
              <a:rPr lang="pt-BR" sz="1000" dirty="0" err="1">
                <a:solidFill>
                  <a:srgbClr val="373737"/>
                </a:solidFill>
                <a:latin typeface="Petrobras Sans" panose="020B0606020204030204" pitchFamily="34" charset="0"/>
              </a:rPr>
              <a:t>well</a:t>
            </a:r>
            <a:r>
              <a:rPr lang="pt-BR" sz="1000" dirty="0">
                <a:solidFill>
                  <a:srgbClr val="373737"/>
                </a:solidFill>
                <a:latin typeface="Petrobras Sans" panose="020B0606020204030204" pitchFamily="34" charset="0"/>
              </a:rPr>
              <a:t> </a:t>
            </a:r>
            <a:r>
              <a:rPr lang="pt-BR" sz="1000" dirty="0" err="1">
                <a:solidFill>
                  <a:srgbClr val="373737"/>
                </a:solidFill>
                <a:latin typeface="Petrobras Sans" panose="020B0606020204030204" pitchFamily="34" charset="0"/>
              </a:rPr>
              <a:t>test</a:t>
            </a:r>
            <a:r>
              <a:rPr lang="pt-BR" sz="1000" dirty="0">
                <a:solidFill>
                  <a:srgbClr val="373737"/>
                </a:solidFill>
                <a:latin typeface="Petrobras Sans" panose="020B0606020204030204" pitchFamily="34" charset="0"/>
              </a:rPr>
              <a:t>, entre outros. Além desses equipamentos, o software deverá mostrar os caminhos de fluxo na sonda juntamente com tubulações e válvulas. A oportunidade reside em atender à demanda de desenhar o sistema/processo “montado” na sonda no momento da operação, de forma que o fiscal possa utilizá-la rapidamente, minimizando o tempo necessário para criar o desenho. O software deve mostrar de forma clara e objetiva as barreiras instaladas tanto no poço quanto na sonda durante todos os momentos das operações e montar um esquemático. As barreiras preventivas da sonda devem ser mostradas considerando o equipamento/tubulação que estão conectadas. As barreiras mitigadoras devem ser mostradas de acordo com sua posição física. Barreiras procedimentais para a operação (se houver) devem estar mencionadas em algum item no Menu do software.</a:t>
            </a:r>
          </a:p>
          <a:p>
            <a:pPr algn="l"/>
            <a:r>
              <a:rPr lang="pt-BR" sz="1000" dirty="0">
                <a:solidFill>
                  <a:srgbClr val="373737"/>
                </a:solidFill>
                <a:latin typeface="Petrobras Sans" panose="020B0606020204030204" pitchFamily="34" charset="0"/>
              </a:rPr>
              <a:t>O sistema deve incluir a construção de bibliotecas de equipamentos atuais e futuros, permitindo edições por meio de um “Editor de blocos” para flexibilizar a montagem dos esquemáticos. Além disso, é necessário que o software indique o chaveamento de válvulas e outros requisitos para facilitar a visualização do processo e suas vulnerabilidades. É importante que o software possua capacidade de integração via API REST com ferramentas de dados em tempo real. Outros atributos desejáveis do software seriam: </a:t>
            </a:r>
          </a:p>
          <a:p>
            <a:pPr algn="l"/>
            <a:r>
              <a:rPr lang="pt-BR" sz="1000" dirty="0">
                <a:solidFill>
                  <a:srgbClr val="373737"/>
                </a:solidFill>
                <a:latin typeface="Petrobras Sans" panose="020B0606020204030204" pitchFamily="34" charset="0"/>
              </a:rPr>
              <a:t>Função para importar o desenho do poço a partir de um módulo específico do POÇO WEB (Petrobras). </a:t>
            </a:r>
          </a:p>
          <a:p>
            <a:pPr algn="l"/>
            <a:r>
              <a:rPr lang="pt-BR" sz="1000" dirty="0">
                <a:solidFill>
                  <a:srgbClr val="373737"/>
                </a:solidFill>
                <a:latin typeface="Petrobras Sans" panose="020B0606020204030204" pitchFamily="34" charset="0"/>
              </a:rPr>
              <a:t>Capacidade de adicionar valores e textos em pontos específicos do esquemático. </a:t>
            </a:r>
          </a:p>
          <a:p>
            <a:pPr algn="l"/>
            <a:r>
              <a:rPr lang="pt-BR" sz="1000" dirty="0">
                <a:solidFill>
                  <a:srgbClr val="373737"/>
                </a:solidFill>
                <a:latin typeface="Petrobras Sans" panose="020B0606020204030204" pitchFamily="34" charset="0"/>
              </a:rPr>
              <a:t>Mudança na cor da linha de fluxo de acordo com o status de alinhamento das válvulas e o tipo de fluido. </a:t>
            </a:r>
          </a:p>
          <a:p>
            <a:pPr algn="l"/>
            <a:r>
              <a:rPr lang="pt-BR" sz="1000" dirty="0">
                <a:solidFill>
                  <a:srgbClr val="373737"/>
                </a:solidFill>
                <a:latin typeface="Petrobras Sans" panose="020B0606020204030204" pitchFamily="34" charset="0"/>
              </a:rPr>
              <a:t>Mudança na cor das válvulas e bombas com base em seu status. </a:t>
            </a:r>
          </a:p>
          <a:p>
            <a:pPr algn="l"/>
            <a:r>
              <a:rPr lang="pt-BR" sz="1000" dirty="0">
                <a:solidFill>
                  <a:srgbClr val="373737"/>
                </a:solidFill>
                <a:latin typeface="Petrobras Sans" panose="020B0606020204030204" pitchFamily="34" charset="0"/>
              </a:rPr>
              <a:t>Possibilidade de indicadores/alertas para possíveis comunicações dentro do poço e nos equipamentos submarinos.</a:t>
            </a:r>
          </a:p>
          <a:p>
            <a:pPr algn="l"/>
            <a:r>
              <a:rPr lang="pt-BR" sz="1000" dirty="0">
                <a:solidFill>
                  <a:srgbClr val="373737"/>
                </a:solidFill>
                <a:latin typeface="Petrobras Sans" panose="020B0606020204030204" pitchFamily="34" charset="0"/>
              </a:rPr>
              <a:t> O sistema a ser desenvolvido deverá contar com um módulo de design de conjuntos, permitindo o detalhamento de um conjunto em suas cavidades, barreiras elementares e pontos de conexão. Os conjuntos criados seriam armazenados e disponibilizados em uma biblioteca para utilização. O módulo de edição, por exemplo, o usuário poderia representar um poço ligado à sua plataforma, utilizando os conjuntos </a:t>
            </a:r>
            <a:r>
              <a:rPr lang="pt-BR" sz="1000" dirty="0" err="1">
                <a:solidFill>
                  <a:srgbClr val="373737"/>
                </a:solidFill>
                <a:latin typeface="Petrobras Sans" panose="020B0606020204030204" pitchFamily="34" charset="0"/>
              </a:rPr>
              <a:t>pré</a:t>
            </a:r>
            <a:r>
              <a:rPr lang="pt-BR" sz="1000" dirty="0">
                <a:solidFill>
                  <a:srgbClr val="373737"/>
                </a:solidFill>
                <a:latin typeface="Petrobras Sans" panose="020B0606020204030204" pitchFamily="34" charset="0"/>
              </a:rPr>
              <a:t>-criados e disponíveis na biblioteca e interligando-os. O usuário poderá indicar, no módulo de montagem de edição, os estados de válvulas e de componentes de barreiras. </a:t>
            </a:r>
          </a:p>
          <a:p>
            <a:pPr algn="l"/>
            <a:r>
              <a:rPr lang="pt-BR" sz="1000" dirty="0">
                <a:solidFill>
                  <a:srgbClr val="373737"/>
                </a:solidFill>
                <a:latin typeface="Petrobras Sans" panose="020B0606020204030204" pitchFamily="34" charset="0"/>
              </a:rPr>
              <a:t>A inexistência de uma solução visual compreensível atualmente é um problema e nosso software pode resolver essa lacuna, facilitando o entendimento e o planejamento das operações e melhorando aspectos relacionados aos fatores humanos. </a:t>
            </a:r>
          </a:p>
          <a:p>
            <a:pPr algn="l"/>
            <a:endParaRPr lang="pt-BR" sz="16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9"/>
            <a:ext cx="6443662" cy="3843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248 - RIG PROCESS VIEW</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2" y="3775469"/>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456063" y="9301527"/>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56659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954655"/>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 inspeção de todo o trecho de dutos é extremamente complexa e praticamente inviável devido a necessidade de acessos externos a tubulação/duto para a realização da inspeção. Recentemente, vem sendo desenvolvida tecnologia classificada como MSIB (</a:t>
            </a:r>
            <a:r>
              <a:rPr lang="pt-BR" sz="1600" dirty="0" err="1">
                <a:solidFill>
                  <a:srgbClr val="373737"/>
                </a:solidFill>
                <a:latin typeface="Petrobras Sans" panose="020B0606020204030204" pitchFamily="34" charset="0"/>
              </a:rPr>
              <a:t>Multi</a:t>
            </a:r>
            <a:r>
              <a:rPr lang="pt-BR" sz="1600" dirty="0">
                <a:solidFill>
                  <a:srgbClr val="373737"/>
                </a:solidFill>
                <a:latin typeface="Petrobras Sans" panose="020B0606020204030204" pitchFamily="34" charset="0"/>
              </a:rPr>
              <a:t> Sensor </a:t>
            </a:r>
            <a:r>
              <a:rPr lang="pt-BR" sz="1600" dirty="0" err="1">
                <a:solidFill>
                  <a:srgbClr val="373737"/>
                </a:solidFill>
                <a:latin typeface="Petrobras Sans" panose="020B0606020204030204" pitchFamily="34" charset="0"/>
              </a:rPr>
              <a:t>Inspection</a:t>
            </a:r>
            <a:r>
              <a:rPr lang="pt-BR" sz="1600" dirty="0">
                <a:solidFill>
                  <a:srgbClr val="373737"/>
                </a:solidFill>
                <a:latin typeface="Petrobras Sans" panose="020B0606020204030204" pitchFamily="34" charset="0"/>
              </a:rPr>
              <a:t> Ball), que se trata de uma pequena esfera dotada de diferentes sensores. A esfera pode ser introduzida na linha através de uma derivação da tubulação/duto, usar o próprio fluido como "propulsor" dentro da linha e recolhida em outra derivação da linha. A partir daí, os dados obtidos pelos sensores (especialmente sensores do tipo magnetômetro) poderiam ser analisados e identificar pontos de corrosão interna/externa na linha, de forma rápida.</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249 - Inspeção de alta produtividade (&gt;200 m/dia) de tubulações e dutos não pigáveis em operação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41409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969770"/>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Detectar e dimensionar a espessura remanescente na região de corrosão externa localizada em tubulações aéreas e elevadas no </a:t>
            </a:r>
            <a:r>
              <a:rPr lang="pt-BR" sz="1600" dirty="0" err="1">
                <a:solidFill>
                  <a:srgbClr val="373737"/>
                </a:solidFill>
                <a:latin typeface="Petrobras Sans" panose="020B0606020204030204" pitchFamily="34" charset="0"/>
              </a:rPr>
              <a:t>topside</a:t>
            </a:r>
            <a:r>
              <a:rPr lang="pt-BR" sz="1600" dirty="0">
                <a:solidFill>
                  <a:srgbClr val="373737"/>
                </a:solidFill>
                <a:latin typeface="Petrobras Sans" panose="020B0606020204030204" pitchFamily="34" charset="0"/>
              </a:rPr>
              <a:t> das plataformas da Petrobras. O dimensionamento deverá ser realizado sem a necessidade de preparação da superfície (remoção de tinta ou carepa de corrosão). Esta é uma das principais demandas de gestão de integridade de tubulações das plataformas do E&amp;P.</a:t>
            </a:r>
          </a:p>
          <a:p>
            <a:pPr algn="l"/>
            <a:endParaRPr lang="pt-BR" sz="1600" dirty="0">
              <a:solidFill>
                <a:srgbClr val="373737"/>
              </a:solidFill>
              <a:latin typeface="Petrobras Sans" panose="020B0606020204030204" pitchFamily="34" charset="0"/>
            </a:endParaRP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250 - Detecção e dimensionamento da espessura remanescente na região de corrosão externa em tubulações aéreas e elevadas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91454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231106"/>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Monitorar, a partir de um único ponto de instalação de sensores, pelo menos 10 metros de tubulação/duto, com detecção de corrosão interna ou externa neste trecho e coleta e envio de dados realizados de forma remota para o usuário.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251 - Sistema para monitoração de perda de espessura em grandes trechos de tubulação ou dutos, com comunicação remota de dados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03542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477328"/>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Realizar a inspeção dos dutos submarinos </a:t>
            </a:r>
            <a:r>
              <a:rPr lang="pt-BR" sz="1600" dirty="0" err="1">
                <a:solidFill>
                  <a:srgbClr val="373737"/>
                </a:solidFill>
                <a:latin typeface="Petrobras Sans" panose="020B0606020204030204" pitchFamily="34" charset="0"/>
              </a:rPr>
              <a:t>cladeados</a:t>
            </a:r>
            <a:r>
              <a:rPr lang="pt-BR" sz="1600" dirty="0">
                <a:solidFill>
                  <a:srgbClr val="373737"/>
                </a:solidFill>
                <a:latin typeface="Petrobras Sans" panose="020B0606020204030204" pitchFamily="34" charset="0"/>
              </a:rPr>
              <a:t> em operação para detectar possíveis trincas nas camadas de CRA (</a:t>
            </a:r>
            <a:r>
              <a:rPr lang="pt-BR" sz="1600" dirty="0" err="1">
                <a:solidFill>
                  <a:srgbClr val="373737"/>
                </a:solidFill>
                <a:latin typeface="Petrobras Sans" panose="020B0606020204030204" pitchFamily="34" charset="0"/>
              </a:rPr>
              <a:t>Corrosion</a:t>
            </a:r>
            <a:r>
              <a:rPr lang="pt-BR" sz="1600" dirty="0">
                <a:solidFill>
                  <a:srgbClr val="373737"/>
                </a:solidFill>
                <a:latin typeface="Petrobras Sans" panose="020B0606020204030204" pitchFamily="34" charset="0"/>
              </a:rPr>
              <a:t> </a:t>
            </a:r>
            <a:r>
              <a:rPr lang="pt-BR" sz="1600" dirty="0" err="1">
                <a:solidFill>
                  <a:srgbClr val="373737"/>
                </a:solidFill>
                <a:latin typeface="Petrobras Sans" panose="020B0606020204030204" pitchFamily="34" charset="0"/>
              </a:rPr>
              <a:t>Resistant</a:t>
            </a:r>
            <a:r>
              <a:rPr lang="pt-BR" sz="1600" dirty="0">
                <a:solidFill>
                  <a:srgbClr val="373737"/>
                </a:solidFill>
                <a:latin typeface="Petrobras Sans" panose="020B0606020204030204" pitchFamily="34" charset="0"/>
              </a:rPr>
              <a:t> </a:t>
            </a:r>
            <a:r>
              <a:rPr lang="pt-BR" sz="1600" dirty="0" err="1">
                <a:solidFill>
                  <a:srgbClr val="373737"/>
                </a:solidFill>
                <a:latin typeface="Petrobras Sans" panose="020B0606020204030204" pitchFamily="34" charset="0"/>
              </a:rPr>
              <a:t>Alloys</a:t>
            </a:r>
            <a:r>
              <a:rPr lang="pt-BR" sz="1600" dirty="0">
                <a:solidFill>
                  <a:srgbClr val="373737"/>
                </a:solidFill>
                <a:latin typeface="Petrobras Sans" panose="020B0606020204030204" pitchFamily="34" charset="0"/>
              </a:rPr>
              <a:t>) dos dutos. A inspeção deverá ser realizada com </a:t>
            </a:r>
            <a:r>
              <a:rPr lang="pt-BR" sz="1600" dirty="0" err="1">
                <a:solidFill>
                  <a:srgbClr val="373737"/>
                </a:solidFill>
                <a:latin typeface="Petrobras Sans" panose="020B0606020204030204" pitchFamily="34" charset="0"/>
              </a:rPr>
              <a:t>pig</a:t>
            </a:r>
            <a:r>
              <a:rPr lang="pt-BR" sz="1600" dirty="0">
                <a:solidFill>
                  <a:srgbClr val="373737"/>
                </a:solidFill>
                <a:latin typeface="Petrobras Sans" panose="020B0606020204030204" pitchFamily="34" charset="0"/>
              </a:rPr>
              <a:t> instrumentado capaz de perpassar variações de diâmetro interno entre 4" e 7,13" ao longo da mesma corrida no duto.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252 - Detecção de trincas nas camadas de </a:t>
            </a:r>
            <a:r>
              <a:rPr lang="pt-BR" sz="2000" i="0" dirty="0" err="1"/>
              <a:t>weldoverlay</a:t>
            </a:r>
            <a:r>
              <a:rPr lang="pt-BR" sz="2000" i="0" dirty="0"/>
              <a:t> ou </a:t>
            </a:r>
            <a:r>
              <a:rPr lang="pt-BR" sz="2000" i="0" dirty="0" err="1"/>
              <a:t>clad</a:t>
            </a:r>
            <a:r>
              <a:rPr lang="pt-BR" sz="2000" i="0" dirty="0"/>
              <a:t> de dutos submarinos em operação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54086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723549"/>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As campanhas de inspeção de dutos rígidos submarinos geram uma quantidade massiva de dados que estão armazenados de forma descentralizada e não estruturada e que são essenciais para as avaliações de integridade. Devido a isso, a consulta a esses dados é um processo complexo e demorado, agravado pela diversidade de tipos e formatos de arquivos.</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260 - Estruturação e integração de dados para visualização e análises de integridade em sistemas especialistas para dutos rígidos submarinos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71431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Encomendas </a:t>
            </a:r>
          </a:p>
          <a:p>
            <a:pPr algn="r"/>
            <a:r>
              <a:rPr lang="pt-BR" sz="3200" i="0">
                <a:solidFill>
                  <a:schemeClr val="bg1"/>
                </a:solidFill>
                <a:latin typeface="Petrobras Sans" panose="020B0606020204030204" pitchFamily="34" charset="0"/>
              </a:rPr>
              <a:t>Tecnológicas</a:t>
            </a:r>
            <a:br>
              <a:rPr lang="pt-BR" sz="2000" i="0">
                <a:solidFill>
                  <a:srgbClr val="006298"/>
                </a:solidFill>
                <a:latin typeface="Petrobras Sans" panose="020B0606020204030204" pitchFamily="34" charset="0"/>
              </a:rPr>
            </a:b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72B9761A-3ABB-F3C3-451E-917C1DC6EA26}"/>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B609EE0C-A07A-1D42-3CA2-3326B488130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422033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ntendo Diagrama&#10;&#10;Descrição gerada automaticamente">
            <a:extLst>
              <a:ext uri="{FF2B5EF4-FFF2-40B4-BE49-F238E27FC236}">
                <a16:creationId xmlns:a16="http://schemas.microsoft.com/office/drawing/2014/main" id="{10B96E9A-BA19-4421-9C0E-0D2ED2159C3D}"/>
              </a:ext>
            </a:extLst>
          </p:cNvPr>
          <p:cNvPicPr/>
          <p:nvPr/>
        </p:nvPicPr>
        <p:blipFill rotWithShape="1">
          <a:blip r:embed="rId2">
            <a:extLst>
              <a:ext uri="{28A0092B-C50C-407E-A947-70E740481C1C}">
                <a14:useLocalDpi xmlns:a14="http://schemas.microsoft.com/office/drawing/2010/main" val="0"/>
              </a:ext>
            </a:extLst>
          </a:blip>
          <a:srcRect t="62742" r="40628"/>
          <a:stretch/>
        </p:blipFill>
        <p:spPr>
          <a:xfrm>
            <a:off x="-859" y="8310857"/>
            <a:ext cx="3802685" cy="2386322"/>
          </a:xfrm>
          <a:prstGeom prst="rect">
            <a:avLst/>
          </a:prstGeom>
        </p:spPr>
      </p:pic>
      <p:pic>
        <p:nvPicPr>
          <p:cNvPr id="2" name="Imagem 1">
            <a:extLst>
              <a:ext uri="{FF2B5EF4-FFF2-40B4-BE49-F238E27FC236}">
                <a16:creationId xmlns:a16="http://schemas.microsoft.com/office/drawing/2014/main" id="{225C1D7B-4B40-3367-BFF2-AFCD4D8456E3}"/>
              </a:ext>
            </a:extLst>
          </p:cNvPr>
          <p:cNvPicPr>
            <a:picLocks noChangeAspect="1"/>
          </p:cNvPicPr>
          <p:nvPr/>
        </p:nvPicPr>
        <p:blipFill rotWithShape="1">
          <a:blip r:embed="rId3"/>
          <a:srcRect l="17103" t="5872"/>
          <a:stretch/>
        </p:blipFill>
        <p:spPr>
          <a:xfrm>
            <a:off x="-233796" y="-435147"/>
            <a:ext cx="3064871" cy="333956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6">
              <a:extLst>
                <a:ext uri="{96DAC541-7B7A-43D3-8B79-37D633B846F1}">
                  <asvg:svgBlip xmlns:asvg="http://schemas.microsoft.com/office/drawing/2016/SVG/main" r:embed="rId7"/>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0401" y="4256632"/>
            <a:ext cx="6443663" cy="3046988"/>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 PETROBRAS está realizando um estudo sobre tecnologia de Reforço Estrutural </a:t>
            </a:r>
            <a:r>
              <a:rPr lang="pt-BR" sz="1600" dirty="0" err="1">
                <a:solidFill>
                  <a:srgbClr val="373737"/>
                </a:solidFill>
                <a:latin typeface="Petrobras Sans" panose="020B0606020204030204" pitchFamily="34" charset="0"/>
              </a:rPr>
              <a:t>Diverless</a:t>
            </a:r>
            <a:r>
              <a:rPr lang="pt-BR" sz="1600" dirty="0">
                <a:solidFill>
                  <a:srgbClr val="373737"/>
                </a:solidFill>
                <a:latin typeface="Petrobras Sans" panose="020B0606020204030204" pitchFamily="34" charset="0"/>
              </a:rPr>
              <a:t>. Nos últimos 2 anos, inspeções identificaram um modo de falha nas bocas de sino modelo BNS300, com perda severa de espessura próxima ao topo do capacete, causada por abrasão/corrosão. Bocas de sino mais antigas (19+ anos) estão vulneráveis a falhas que afetam a resistência mecânica e podem levar à ruptura do </a:t>
            </a:r>
            <a:r>
              <a:rPr lang="pt-BR" sz="1600" dirty="0" err="1">
                <a:solidFill>
                  <a:srgbClr val="373737"/>
                </a:solidFill>
                <a:latin typeface="Petrobras Sans" panose="020B0606020204030204" pitchFamily="34" charset="0"/>
              </a:rPr>
              <a:t>enrijecedor</a:t>
            </a:r>
            <a:r>
              <a:rPr lang="pt-BR" sz="1600" dirty="0">
                <a:solidFill>
                  <a:srgbClr val="373737"/>
                </a:solidFill>
                <a:latin typeface="Petrobras Sans" panose="020B0606020204030204" pitchFamily="34" charset="0"/>
              </a:rPr>
              <a:t> de curvatura. A Petrobras busca desenvolver um reforço estrutural para restaurar essa resistência, capaz de absorver esforços laterais, sem depender de mergulho humano (</a:t>
            </a:r>
            <a:r>
              <a:rPr lang="pt-BR" sz="1600" dirty="0" err="1">
                <a:solidFill>
                  <a:srgbClr val="373737"/>
                </a:solidFill>
                <a:latin typeface="Petrobras Sans" panose="020B0606020204030204" pitchFamily="34" charset="0"/>
              </a:rPr>
              <a:t>diverless</a:t>
            </a:r>
            <a:r>
              <a:rPr lang="pt-BR" sz="1600" dirty="0">
                <a:solidFill>
                  <a:srgbClr val="373737"/>
                </a:solidFill>
                <a:latin typeface="Petrobras Sans" panose="020B0606020204030204" pitchFamily="34" charset="0"/>
              </a:rPr>
              <a:t>) ou interrupção da produção, com potencial aplicação em até 350 bocas de sino.</a:t>
            </a:r>
          </a:p>
          <a:p>
            <a:endParaRPr lang="pt-BR" sz="1600" dirty="0">
              <a:solidFill>
                <a:srgbClr val="373737"/>
              </a:solidFill>
              <a:latin typeface="Petrobras Sans" panose="020B0606020204030204" pitchFamily="34" charset="0"/>
            </a:endParaRPr>
          </a:p>
        </p:txBody>
      </p:sp>
      <p:sp>
        <p:nvSpPr>
          <p:cNvPr id="7" name="Título 3">
            <a:hlinkClick r:id="rId8"/>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latin typeface="Petrobras Sans" panose="020B0606020204030204" pitchFamily="34" charset="0"/>
              </a:rPr>
              <a:t>Reforço Estrutural </a:t>
            </a:r>
            <a:r>
              <a:rPr lang="pt-BR" sz="2000" i="0" dirty="0" err="1">
                <a:latin typeface="Petrobras Sans" panose="020B0606020204030204" pitchFamily="34" charset="0"/>
              </a:rPr>
              <a:t>Diverless</a:t>
            </a:r>
            <a:endParaRPr lang="pt-BR" sz="2000" i="0" dirty="0">
              <a:latin typeface="Petrobras Sans" panose="020B0606020204030204" pitchFamily="34" charset="0"/>
            </a:endParaRP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127302"/>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3" name="Agrupar 2">
            <a:extLst>
              <a:ext uri="{FF2B5EF4-FFF2-40B4-BE49-F238E27FC236}">
                <a16:creationId xmlns:a16="http://schemas.microsoft.com/office/drawing/2014/main" id="{8A33D3F2-AB18-AEEE-03A3-19D43449A2B3}"/>
              </a:ext>
            </a:extLst>
          </p:cNvPr>
          <p:cNvGrpSpPr/>
          <p:nvPr/>
        </p:nvGrpSpPr>
        <p:grpSpPr>
          <a:xfrm>
            <a:off x="3465595" y="8928849"/>
            <a:ext cx="7022893" cy="790452"/>
            <a:chOff x="3587247" y="8692499"/>
            <a:chExt cx="7022893" cy="790452"/>
          </a:xfrm>
        </p:grpSpPr>
        <p:pic>
          <p:nvPicPr>
            <p:cNvPr id="4" name="Gráfico 3" descr="Internet com preenchimento sólido">
              <a:hlinkClick r:id="rId9"/>
              <a:extLst>
                <a:ext uri="{FF2B5EF4-FFF2-40B4-BE49-F238E27FC236}">
                  <a16:creationId xmlns:a16="http://schemas.microsoft.com/office/drawing/2014/main" id="{6AF6A568-B327-540E-53CB-3C0C697898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7247" y="8692499"/>
              <a:ext cx="790452" cy="790452"/>
            </a:xfrm>
            <a:prstGeom prst="rect">
              <a:avLst/>
            </a:prstGeom>
          </p:spPr>
        </p:pic>
        <p:sp>
          <p:nvSpPr>
            <p:cNvPr id="5" name="Título 3">
              <a:extLst>
                <a:ext uri="{FF2B5EF4-FFF2-40B4-BE49-F238E27FC236}">
                  <a16:creationId xmlns:a16="http://schemas.microsoft.com/office/drawing/2014/main" id="{8F84C477-42A9-5CC6-E84D-78E494215919}"/>
                </a:ext>
              </a:extLst>
            </p:cNvPr>
            <p:cNvSpPr txBox="1">
              <a:spLocks/>
            </p:cNvSpPr>
            <p:nvPr/>
          </p:nvSpPr>
          <p:spPr>
            <a:xfrm>
              <a:off x="4673385" y="88495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287457AC-9815-D94F-4AC5-9BBD404519B2}"/>
                </a:ext>
              </a:extLst>
            </p:cNvPr>
            <p:cNvSpPr txBox="1">
              <a:spLocks/>
            </p:cNvSpPr>
            <p:nvPr/>
          </p:nvSpPr>
          <p:spPr>
            <a:xfrm>
              <a:off x="4289157" y="9087725"/>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50251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Transferência </a:t>
            </a:r>
          </a:p>
          <a:p>
            <a:pPr algn="r"/>
            <a:r>
              <a:rPr lang="pt-BR" sz="3200" i="0">
                <a:solidFill>
                  <a:schemeClr val="bg1"/>
                </a:solidFill>
                <a:latin typeface="Petrobras Sans" panose="020B0606020204030204" pitchFamily="34" charset="0"/>
              </a:rPr>
              <a:t>de Tecnologia</a:t>
            </a:r>
          </a:p>
          <a:p>
            <a:pPr algn="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2D106C1E-66DF-4481-57C8-7E10F105DA63}"/>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D777981A-38D0-5AE4-7933-D0A8DC9D480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423306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677656"/>
          </a:xfrm>
          <a:prstGeom prst="rect">
            <a:avLst/>
          </a:prstGeom>
          <a:noFill/>
        </p:spPr>
        <p:txBody>
          <a:bodyPr wrap="square" rtlCol="0">
            <a:spAutoFit/>
          </a:bodyPr>
          <a:lstStyle/>
          <a:p>
            <a:pPr algn="just"/>
            <a:r>
              <a:rPr lang="pt-BR" sz="1400" b="0" i="0" dirty="0">
                <a:solidFill>
                  <a:srgbClr val="373737"/>
                </a:solidFill>
                <a:effectLst/>
                <a:latin typeface="Petrobras Sans" panose="020B0606020204030204" pitchFamily="34" charset="0"/>
              </a:rPr>
              <a:t>	O sistema proposto é aplicado em linhas de escoamento submarinas de petróleo providas com unidade de bombeamento externa ao poço e pode ser implementado de modo residente em arranjos de poços individuais, conhecidos como satélite, ou poços agrupados por coletor centralizado (</a:t>
            </a:r>
            <a:r>
              <a:rPr lang="pt-BR" sz="1400" b="0" i="0" dirty="0" err="1">
                <a:solidFill>
                  <a:srgbClr val="373737"/>
                </a:solidFill>
                <a:effectLst/>
                <a:latin typeface="Petrobras Sans" panose="020B0606020204030204" pitchFamily="34" charset="0"/>
              </a:rPr>
              <a:t>manifold</a:t>
            </a:r>
            <a:r>
              <a:rPr lang="pt-BR" sz="1400" b="0" i="0" dirty="0">
                <a:solidFill>
                  <a:srgbClr val="373737"/>
                </a:solidFill>
                <a:effectLst/>
                <a:latin typeface="Petrobras Sans" panose="020B0606020204030204" pitchFamily="34" charset="0"/>
              </a:rPr>
              <a:t>) para prevenção e eventual correção (dissolução) de hidratos. Esta oferta pública é destinada a sociedades empresariais ou consórcios de empresas que tenham interesse em produzir e comercializar os produtos ou serviços referentes a este Ativo Intelectual. </a:t>
            </a:r>
          </a:p>
          <a:p>
            <a:pPr algn="just"/>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Sistema Submarino de Despressurização por Recirculação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CED6A09C-1764-4B04-EF39-D968853BF5BA}"/>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B6A7EBD1-6BE9-8835-153C-6BEA18B8A7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B86BB7DE-0642-4ADE-668B-C25D0DF124B3}"/>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57F8BAB8-B515-0D0C-A2C9-2EE143F4C95F}"/>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71082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dirty="0">
                <a:solidFill>
                  <a:schemeClr val="bg1"/>
                </a:solidFill>
                <a:latin typeface="Petrobras Sans" panose="020B0606020204030204" pitchFamily="34" charset="0"/>
              </a:rPr>
              <a:t>Módulo </a:t>
            </a:r>
          </a:p>
          <a:p>
            <a:pPr algn="r"/>
            <a:r>
              <a:rPr lang="pt-BR" sz="3200" i="0" dirty="0">
                <a:solidFill>
                  <a:schemeClr val="bg1"/>
                </a:solidFill>
                <a:latin typeface="Petrobras Sans" panose="020B0606020204030204" pitchFamily="34" charset="0"/>
              </a:rPr>
              <a:t>Startups</a:t>
            </a:r>
            <a:br>
              <a:rPr lang="pt-BR" sz="2000" i="0" dirty="0">
                <a:solidFill>
                  <a:srgbClr val="006298"/>
                </a:solidFill>
                <a:latin typeface="Petrobras Sans" panose="020B0606020204030204" pitchFamily="34" charset="0"/>
              </a:rPr>
            </a:br>
            <a:r>
              <a:rPr lang="pt-BR" sz="2000" i="0" dirty="0">
                <a:solidFill>
                  <a:srgbClr val="EBFF00"/>
                </a:solidFill>
                <a:latin typeface="Petrobras Sans" panose="020B0606020204030204" pitchFamily="34" charset="0"/>
              </a:rPr>
              <a:t>—</a:t>
            </a:r>
          </a:p>
        </p:txBody>
      </p:sp>
      <p:sp>
        <p:nvSpPr>
          <p:cNvPr id="7" name="Forma Livre 26">
            <a:extLst>
              <a:ext uri="{FF2B5EF4-FFF2-40B4-BE49-F238E27FC236}">
                <a16:creationId xmlns:a16="http://schemas.microsoft.com/office/drawing/2014/main" id="{859DC01C-4E40-7FDD-410D-D95BA9CC8CE9}"/>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8" name="Imagem 27">
            <a:extLst>
              <a:ext uri="{FF2B5EF4-FFF2-40B4-BE49-F238E27FC236}">
                <a16:creationId xmlns:a16="http://schemas.microsoft.com/office/drawing/2014/main" id="{D8DD88E0-4730-04C1-9392-C874C4860B0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276394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677656"/>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O sensor de impedância elétrica para escoamento </a:t>
            </a:r>
            <a:r>
              <a:rPr lang="pt-BR" sz="1400" b="0" i="0" dirty="0" err="1">
                <a:solidFill>
                  <a:srgbClr val="373737"/>
                </a:solidFill>
                <a:effectLst/>
                <a:latin typeface="Petrobras Sans" panose="020B0606020204030204" pitchFamily="34" charset="0"/>
              </a:rPr>
              <a:t>gás-óleo</a:t>
            </a:r>
            <a:r>
              <a:rPr lang="pt-BR" sz="1400" b="0" i="0" dirty="0">
                <a:solidFill>
                  <a:srgbClr val="373737"/>
                </a:solidFill>
                <a:effectLst/>
                <a:latin typeface="Petrobras Sans" panose="020B0606020204030204" pitchFamily="34" charset="0"/>
              </a:rPr>
              <a:t>, consiste em um carretel mecânico dotado de flanges em suas extremidades, para que o mesmo possa ser conectado à tubulação de transporte de óleo e gás. A haste e o circuito eletrônico alojados no carretel, permite que a haste faça a leitura da impedância elétrica e por fim calcula a variável do processo.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Sensor de Impedância Elétrica para Escoamento </a:t>
            </a:r>
            <a:r>
              <a:rPr lang="pt-BR" sz="2000" i="0" dirty="0" err="1">
                <a:hlinkClick r:id="rId7">
                  <a:extLst>
                    <a:ext uri="{A12FA001-AC4F-418D-AE19-62706E023703}">
                      <ahyp:hlinkClr xmlns:ahyp="http://schemas.microsoft.com/office/drawing/2018/hyperlinkcolor" val="tx"/>
                    </a:ext>
                  </a:extLst>
                </a:hlinkClick>
              </a:rPr>
              <a:t>Gás-Óleo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A5F78672-48FE-53A4-0EBF-2C56108D9062}"/>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BB3B4626-10CC-DC51-8282-B6FC7B77E2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F225CE0A-AECE-7752-6571-6F509EDEDC2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8297D103-8EC8-7081-1676-E8AB06DBFD9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5549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73052"/>
            <a:ext cx="6443663" cy="2677656"/>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É um processo para inibir a formação de gel em petróleos parafínicos durante seu escoamento através dos dutos, especialmente quando a temperatura ambiente é reduzida. Trata-se de um processo mecânico em que se aplicam ciclos rápidos de pressão e alívio simultaneamente ao período em que o fluído está se resfriando, durante a parada de produção, obtendo-se um fluido com menor força gel.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	Caso sua empresa tenha interesse em obter uma licença nos moldes e condições do Contrato ofertado, envie um e-mail para licenciatec@petrobras.com.br. Os documentos enviados por esse canal serão tratados como informação confidencial por parte da Petrobras. </a:t>
            </a:r>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Processo para Inibir a Formação de Gel em Petróleos Parafínicos</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1992C7C6-D87E-5214-85C2-462E06187577}"/>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9D747D4D-E2CB-0B87-C5B1-D4174BCC46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1389F534-2F5A-2F9C-B6FB-DC87A2616A13}"/>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BB957A9A-49D9-7556-5397-81CE488630D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71105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323987"/>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O método presente, visa adequar especificamente a planta de processamento de líquido de uma instalação de produção marítima de petróleo (off </a:t>
            </a:r>
            <a:r>
              <a:rPr lang="pt-BR" sz="1400" b="0" i="0" dirty="0" err="1">
                <a:solidFill>
                  <a:srgbClr val="373737"/>
                </a:solidFill>
                <a:effectLst/>
                <a:latin typeface="Petrobras Sans" panose="020B0606020204030204" pitchFamily="34" charset="0"/>
              </a:rPr>
              <a:t>shore</a:t>
            </a:r>
            <a:r>
              <a:rPr lang="pt-BR" sz="1400" b="0" i="0" dirty="0">
                <a:solidFill>
                  <a:srgbClr val="373737"/>
                </a:solidFill>
                <a:effectLst/>
                <a:latin typeface="Petrobras Sans" panose="020B0606020204030204" pitchFamily="34" charset="0"/>
              </a:rPr>
              <a:t>), já em operação, a novas condições de produção que surgem ao longo da vida produtiva de um campo de petróleo. Em função da variação das quantidades de óleo e água produzidos, no decorrer do tempo de produção, equipamento destinados ao tratamento de óleo podem ser convertidos em equipamentos para tratamento de água.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	Caso sua empresa tenha interesse em obter uma licença nos moldes e condições do Contrato ofertado, envie um e-mail para licenciatec@petrobras.com.br. Os documentos enviados por esse canal serão tratados como informação confidencial por parte da Petrobras.</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Método para Adequar uma Instalação de Produção Marítima de Petróleo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7E5F7FC5-1E3E-7914-E0CC-8225A7321DE6}"/>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C50FCA8A-CFB0-F338-E34C-3482F4C46D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BC66B7D6-5ABF-3154-A690-7519864F126C}"/>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FA8AC344-84B9-87EF-9B98-0338CFAA0B88}"/>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06672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108543"/>
          </a:xfrm>
          <a:prstGeom prst="rect">
            <a:avLst/>
          </a:prstGeom>
          <a:noFill/>
        </p:spPr>
        <p:txBody>
          <a:bodyPr wrap="square" rtlCol="0">
            <a:spAutoFit/>
          </a:bodyPr>
          <a:lstStyle/>
          <a:p>
            <a:r>
              <a:rPr lang="pt-BR" sz="1400" dirty="0">
                <a:latin typeface="Petrobras Sans" panose="020B0606020204030204" pitchFamily="34" charset="0"/>
              </a:rPr>
              <a:t>          </a:t>
            </a:r>
            <a:r>
              <a:rPr lang="pt-BR" sz="1400" b="0" i="0" dirty="0">
                <a:solidFill>
                  <a:srgbClr val="373737"/>
                </a:solidFill>
                <a:effectLst/>
                <a:latin typeface="Petrobras Sans" panose="020B0606020204030204" pitchFamily="34" charset="0"/>
              </a:rPr>
              <a:t>O equipamento </a:t>
            </a:r>
            <a:r>
              <a:rPr lang="pt-BR" sz="1400" b="0" i="0" dirty="0" err="1">
                <a:solidFill>
                  <a:srgbClr val="373737"/>
                </a:solidFill>
                <a:effectLst/>
                <a:latin typeface="Petrobras Sans" panose="020B0606020204030204" pitchFamily="34" charset="0"/>
              </a:rPr>
              <a:t>anti-incrustação</a:t>
            </a:r>
            <a:r>
              <a:rPr lang="pt-BR" sz="1400" b="0" i="0" dirty="0">
                <a:solidFill>
                  <a:srgbClr val="373737"/>
                </a:solidFill>
                <a:effectLst/>
                <a:latin typeface="Petrobras Sans" panose="020B0606020204030204" pitchFamily="34" charset="0"/>
              </a:rPr>
              <a:t> para válvula de completação inteligente, é uma capsula de injeção química. É um dispositivo tubular cilíndrico, que é posicionado sobre a válvula de completação inteligente, criando um espaço anular em frente à válvula, para servir de câmara onde a turbulência do fluxo do óleo que está sendo extraído promove a mistura eficiente entre o inibidor de incrustação ou outro agente químico e o óleo que está sendo extraído/ produzido.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just"/>
            <a:r>
              <a:rPr lang="pt-BR" sz="2000" i="0" dirty="0">
                <a:hlinkClick r:id="rId7">
                  <a:extLst>
                    <a:ext uri="{A12FA001-AC4F-418D-AE19-62706E023703}">
                      <ahyp:hlinkClr xmlns:ahyp="http://schemas.microsoft.com/office/drawing/2018/hyperlinkcolor" val="tx"/>
                    </a:ext>
                  </a:extLst>
                </a:hlinkClick>
              </a:rPr>
              <a:t>Oferta Pública - Equipamento </a:t>
            </a:r>
            <a:r>
              <a:rPr lang="pt-BR" sz="2000" i="0" dirty="0" err="1">
                <a:hlinkClick r:id="rId7">
                  <a:extLst>
                    <a:ext uri="{A12FA001-AC4F-418D-AE19-62706E023703}">
                      <ahyp:hlinkClr xmlns:ahyp="http://schemas.microsoft.com/office/drawing/2018/hyperlinkcolor" val="tx"/>
                    </a:ext>
                  </a:extLst>
                </a:hlinkClick>
              </a:rPr>
              <a:t>anti-incrustação</a:t>
            </a:r>
            <a:r>
              <a:rPr lang="pt-BR" sz="2000" i="0" dirty="0">
                <a:hlinkClick r:id="rId7">
                  <a:extLst>
                    <a:ext uri="{A12FA001-AC4F-418D-AE19-62706E023703}">
                      <ahyp:hlinkClr xmlns:ahyp="http://schemas.microsoft.com/office/drawing/2018/hyperlinkcolor" val="tx"/>
                    </a:ext>
                  </a:extLst>
                </a:hlinkClick>
              </a:rPr>
              <a:t> para Válvula de Completação Inteligente</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19" name="Agrupar 18">
            <a:extLst>
              <a:ext uri="{FF2B5EF4-FFF2-40B4-BE49-F238E27FC236}">
                <a16:creationId xmlns:a16="http://schemas.microsoft.com/office/drawing/2014/main" id="{3B96D583-B10A-DBA6-32AC-4DC3DBEF0099}"/>
              </a:ext>
            </a:extLst>
          </p:cNvPr>
          <p:cNvGrpSpPr/>
          <p:nvPr/>
        </p:nvGrpSpPr>
        <p:grpSpPr>
          <a:xfrm>
            <a:off x="539750" y="7549430"/>
            <a:ext cx="7102086" cy="790452"/>
            <a:chOff x="661402" y="7313080"/>
            <a:chExt cx="7102086" cy="790452"/>
          </a:xfrm>
        </p:grpSpPr>
        <p:pic>
          <p:nvPicPr>
            <p:cNvPr id="20" name="Gráfico 19" descr="Internet com preenchimento sólido">
              <a:hlinkClick r:id="rId9"/>
              <a:extLst>
                <a:ext uri="{FF2B5EF4-FFF2-40B4-BE49-F238E27FC236}">
                  <a16:creationId xmlns:a16="http://schemas.microsoft.com/office/drawing/2014/main" id="{AAFC37ED-0089-5247-F344-89CF5B6CB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21" name="Título 3">
              <a:extLst>
                <a:ext uri="{FF2B5EF4-FFF2-40B4-BE49-F238E27FC236}">
                  <a16:creationId xmlns:a16="http://schemas.microsoft.com/office/drawing/2014/main" id="{CED234FD-F81E-B30F-9996-57F881B57522}"/>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22" name="Título 3">
              <a:hlinkClick r:id="rId12"/>
              <a:extLst>
                <a:ext uri="{FF2B5EF4-FFF2-40B4-BE49-F238E27FC236}">
                  <a16:creationId xmlns:a16="http://schemas.microsoft.com/office/drawing/2014/main" id="{442886F0-E248-8F4C-D8B0-C4C8131DAD24}"/>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05752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57010"/>
            <a:ext cx="6443663" cy="3108543"/>
          </a:xfrm>
          <a:prstGeom prst="rect">
            <a:avLst/>
          </a:prstGeom>
          <a:noFill/>
        </p:spPr>
        <p:txBody>
          <a:bodyPr wrap="square" rtlCol="0">
            <a:spAutoFit/>
          </a:bodyPr>
          <a:lstStyle/>
          <a:p>
            <a:r>
              <a:rPr lang="pt-BR" sz="1400" dirty="0">
                <a:latin typeface="Petrobras Sans" panose="020B0606020204030204" pitchFamily="34" charset="0"/>
              </a:rPr>
              <a:t>          </a:t>
            </a:r>
            <a:r>
              <a:rPr lang="pt-BR" sz="1400" b="0" i="0" dirty="0">
                <a:solidFill>
                  <a:srgbClr val="373737"/>
                </a:solidFill>
                <a:effectLst/>
                <a:latin typeface="Petrobras Sans" panose="020B0606020204030204" pitchFamily="34" charset="0"/>
              </a:rPr>
              <a:t>O dispositivo aplicado preferencialmente em linhas de transporte de petróleo é capaz de gerar um padrão de escoamento anular em fluidos predominantemente bifásicos, a partir da energia presente na vazão do próprio fluido. Dispensa equipamentos acessórios de bombeio e pode atuar de forma opcional como um hidro ciclone de drenagem. Esta oferta pública é destinada a sociedades empresariais ou consórcios de empresas que tenham interesse em produzir e comercializar os produtos ou serviços referentes a este Ativo Intelectual. </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 oportunidade pode ser encontrada clicando abaixo. </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Dispositivo Ciclônico Gerador de Escoamento Anular</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ECFE1722-5046-6428-D8C4-0490A908C7F1}"/>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0F6AFCB3-EFDD-FE67-4457-DDA17C0770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9EFC9ECF-ECF8-672D-0665-96A1AA4AAFDA}"/>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FA952CD6-39AD-4ACF-8779-76390E995088}"/>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872694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57010"/>
            <a:ext cx="6443663" cy="3970318"/>
          </a:xfrm>
          <a:prstGeom prst="rect">
            <a:avLst/>
          </a:prstGeom>
          <a:noFill/>
        </p:spPr>
        <p:txBody>
          <a:bodyPr wrap="square" rtlCol="0">
            <a:spAutoFit/>
          </a:bodyPr>
          <a:lstStyle/>
          <a:p>
            <a:pPr algn="l"/>
            <a:r>
              <a:rPr lang="pt-BR" sz="1400" dirty="0">
                <a:solidFill>
                  <a:srgbClr val="373737"/>
                </a:solidFill>
                <a:latin typeface="Petrobras Sans" panose="020B0606020204030204" pitchFamily="34" charset="0"/>
              </a:rPr>
              <a:t>O acessório aplicado a estruturas de grande porte submersas, de configuração cilíndrica ou predominantemente cilíndricas, especificamente plataformas flutuantes de prospecção de petróleo tipo </a:t>
            </a:r>
            <a:r>
              <a:rPr lang="pt-BR" sz="1400" dirty="0" err="1">
                <a:solidFill>
                  <a:srgbClr val="373737"/>
                </a:solidFill>
                <a:latin typeface="Petrobras Sans" panose="020B0606020204030204" pitchFamily="34" charset="0"/>
              </a:rPr>
              <a:t>mono-coluna</a:t>
            </a:r>
            <a:r>
              <a:rPr lang="pt-BR" sz="1400" dirty="0">
                <a:solidFill>
                  <a:srgbClr val="373737"/>
                </a:solidFill>
                <a:latin typeface="Petrobras Sans" panose="020B0606020204030204" pitchFamily="34" charset="0"/>
              </a:rPr>
              <a:t> ou SPAR, mitigando os movimentos induzidos por vórtices nestas estruturas, principalmente quando estiverem sujeitas a fortes correntezas. Esta oferta pública é destinada a sociedades empresariais ou consórcios de empresas que tenham interesse em produzir e comercializar os produtos ou serviços referentes a este Ativo Intelectual. </a:t>
            </a:r>
          </a:p>
          <a:p>
            <a:pPr algn="l"/>
            <a:r>
              <a:rPr lang="pt-BR" sz="1400" dirty="0">
                <a:solidFill>
                  <a:srgbClr val="373737"/>
                </a:solidFill>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 oportunidade pode ser encontrada clicando abaixo. </a:t>
            </a:r>
          </a:p>
          <a:p>
            <a:endParaRPr lang="pt-BR" sz="1400" b="0" i="0" dirty="0">
              <a:solidFill>
                <a:srgbClr val="373737"/>
              </a:solidFill>
              <a:effectLst/>
              <a:latin typeface="Petrobras Sans" panose="020B0606020204030204" pitchFamily="34" charset="0"/>
            </a:endParaRPr>
          </a:p>
          <a:p>
            <a:endParaRPr lang="pt-BR" sz="1400" dirty="0">
              <a:solidFill>
                <a:srgbClr val="373737"/>
              </a:solidFill>
              <a:latin typeface="Petrobras Sans" panose="020B0606020204030204" pitchFamily="34" charset="0"/>
            </a:endParaRPr>
          </a:p>
          <a:p>
            <a:endParaRPr lang="pt-BR" sz="1400" b="0" i="0" dirty="0">
              <a:solidFill>
                <a:srgbClr val="373737"/>
              </a:solidFill>
              <a:effectLst/>
              <a:latin typeface="Petrobras Sans" panose="020B0606020204030204" pitchFamily="34" charset="0"/>
            </a:endParaRPr>
          </a:p>
          <a:p>
            <a:endParaRPr lang="pt-BR" sz="1400" dirty="0">
              <a:solidFill>
                <a:srgbClr val="373737"/>
              </a:solidFill>
              <a:latin typeface="Petrobras Sans" panose="020B0606020204030204" pitchFamily="34" charset="0"/>
            </a:endParaRPr>
          </a:p>
          <a:p>
            <a:endParaRPr lang="pt-BR" sz="1400" dirty="0">
              <a:latin typeface="Petrobras Sans" panose="020B0606020204030204" pitchFamily="34" charset="0"/>
            </a:endParaRP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Oferta - Oferta Pública - Aletas Supressoras de Movimento Induzido por </a:t>
            </a:r>
            <a:r>
              <a:rPr lang="pt-BR" sz="2000" i="0" dirty="0" err="1"/>
              <a:t>Vortex</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ECFE1722-5046-6428-D8C4-0490A908C7F1}"/>
              </a:ext>
            </a:extLst>
          </p:cNvPr>
          <p:cNvGrpSpPr/>
          <p:nvPr/>
        </p:nvGrpSpPr>
        <p:grpSpPr>
          <a:xfrm>
            <a:off x="539750" y="7549430"/>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0F6AFCB3-EFDD-FE67-4457-DDA17C0770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9EFC9ECF-ECF8-672D-0665-96A1AA4AAFDA}"/>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FA952CD6-39AD-4ACF-8779-76390E995088}"/>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59135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5" y="0"/>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539430"/>
          </a:xfrm>
          <a:prstGeom prst="rect">
            <a:avLst/>
          </a:prstGeom>
          <a:noFill/>
        </p:spPr>
        <p:txBody>
          <a:bodyPr wrap="square" rtlCol="0">
            <a:spAutoFit/>
          </a:bodyPr>
          <a:lstStyle/>
          <a:p>
            <a:r>
              <a:rPr lang="pt-BR" sz="1400" b="0" i="0" dirty="0">
                <a:solidFill>
                  <a:srgbClr val="373737"/>
                </a:solidFill>
                <a:effectLst/>
                <a:latin typeface="Petrobras Sans" panose="020B0606020204030204" pitchFamily="34" charset="0"/>
              </a:rPr>
              <a:t>	O Separador Multifásico de primeiro estágio produzido em um ou mais poços de petróleo provê um método de separação de um fluido multifásico, compreendendo as etapas de: inserir o fluido multifásico em um vaso de separação; coletar um volume de gás separado do fluido multifásico em uma parte superior do vaso de separação; coletar um volume de óleo separado do fluido multifásico em uma parte intermediária do vaso de separação; coletar um volume de água separado do fluido multifásico em uma parte inferior do vaso de separação; e injetar uma mistura de gás coletado e água coletada pressurizados em uma porção inferior do vaso separador. Esta oferta pública é destinada a sociedades empresariais ou consórcios de empresas que tenham interesse em produzir e comercializar os produtos ou serviços referentes a este Ativo Intelectual.</a:t>
            </a:r>
          </a:p>
          <a:p>
            <a:r>
              <a:rPr lang="pt-BR" sz="1400" b="0" i="0" dirty="0">
                <a:solidFill>
                  <a:srgbClr val="373737"/>
                </a:solidFill>
                <a:effectLst/>
                <a:latin typeface="Petrobras Sans" panose="020B0606020204030204" pitchFamily="34" charset="0"/>
              </a:rPr>
              <a:t>Caso sua empresa tenha interesse em obter uma licença nos moldes e condições do Contrato ofertado, envie um e-mail para licenciatec@petrobras.com.br. Os documentos enviados por esse canal serão tratados como informação confidencial por parte da Petrobras. </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Oferta Pública - Separador Multifásico de Primeiro Estágio e Método de Separação de um Fluido Multifásico</a:t>
            </a:r>
            <a:endParaRPr lang="pt-BR" sz="2000" i="0" dirty="0"/>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C166FB82-5B4A-B23C-A4CD-AA6EA8C5A9D5}"/>
              </a:ext>
            </a:extLst>
          </p:cNvPr>
          <p:cNvGrpSpPr/>
          <p:nvPr/>
        </p:nvGrpSpPr>
        <p:grpSpPr>
          <a:xfrm>
            <a:off x="2712707" y="8260037"/>
            <a:ext cx="7102086" cy="790452"/>
            <a:chOff x="661402" y="7313080"/>
            <a:chExt cx="7102086" cy="790452"/>
          </a:xfrm>
        </p:grpSpPr>
        <p:pic>
          <p:nvPicPr>
            <p:cNvPr id="4" name="Gráfico 3" descr="Internet com preenchimento sólido">
              <a:hlinkClick r:id="rId9"/>
              <a:extLst>
                <a:ext uri="{FF2B5EF4-FFF2-40B4-BE49-F238E27FC236}">
                  <a16:creationId xmlns:a16="http://schemas.microsoft.com/office/drawing/2014/main" id="{152EA2C6-C03A-4894-2F09-3C2AA09772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03773F00-5AAE-AAA4-C6A2-338C9219D377}"/>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2"/>
              <a:extLst>
                <a:ext uri="{FF2B5EF4-FFF2-40B4-BE49-F238E27FC236}">
                  <a16:creationId xmlns:a16="http://schemas.microsoft.com/office/drawing/2014/main" id="{CE69A39D-69D8-4CA6-E387-DF7AE0FCFD4D}"/>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61819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Descrição gerada automaticamente com confiança média">
            <a:extLst>
              <a:ext uri="{FF2B5EF4-FFF2-40B4-BE49-F238E27FC236}">
                <a16:creationId xmlns:a16="http://schemas.microsoft.com/office/drawing/2014/main" id="{81007BFC-4B36-0C83-8D18-78DFA519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88"/>
            <a:ext cx="6892787" cy="2882884"/>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323987"/>
          </a:xfrm>
          <a:prstGeom prst="rect">
            <a:avLst/>
          </a:prstGeom>
          <a:noFill/>
        </p:spPr>
        <p:txBody>
          <a:bodyPr wrap="square" rtlCol="0">
            <a:spAutoFit/>
          </a:bodyPr>
          <a:lstStyle/>
          <a:p>
            <a:pPr algn="just"/>
            <a:r>
              <a:rPr lang="pt-BR" sz="1400" dirty="0">
                <a:solidFill>
                  <a:srgbClr val="373737"/>
                </a:solidFill>
                <a:latin typeface="Petrobras Sans" panose="020B0606020204030204" pitchFamily="34" charset="0"/>
              </a:rPr>
              <a:t>A Petrobras está ofertando 213 tecnologias para licenciamento de forma simples e rápida. O objetivo é acelerar a implantação de inovações e contribuir para desenvolvimento de fornecedores que possam implantar as tecnologias nos negócios da Petrobras. Há oportunidades disponíveis nas áreas de Exploração e Produção, Desenvolvimento da Produção, Refino e Sustentabilidade.</a:t>
            </a:r>
          </a:p>
          <a:p>
            <a:pPr algn="just"/>
            <a:r>
              <a:rPr lang="pt-BR" sz="1400" dirty="0">
                <a:solidFill>
                  <a:srgbClr val="373737"/>
                </a:solidFill>
                <a:latin typeface="Petrobras Sans" panose="020B0606020204030204" pitchFamily="34" charset="0"/>
              </a:rPr>
              <a:t>Entre as patentes expostas há algumas ligadas à frente de diversificação rentável, sinalizada no Plano Estratégico 2023-27 da Petrobras, focada em redução de emissões de gases de efeito estufa – como sistemas de “captura de dióxido de carbono para aplicação veicular” e “de controle automático para compatibilização entre produção e consumo de hidrogênio”.</a:t>
            </a:r>
          </a:p>
          <a:p>
            <a:pPr algn="just"/>
            <a:r>
              <a:rPr lang="pt-BR" sz="1400" dirty="0">
                <a:solidFill>
                  <a:srgbClr val="373737"/>
                </a:solidFill>
                <a:latin typeface="Petrobras Sans" panose="020B0606020204030204" pitchFamily="34" charset="0"/>
              </a:rPr>
              <a:t>Os interessados devem consultar a lista de patentes e condições do contrato, bem como a minuta do contrato de adesão, disponibilizadas em anexo abaixo. Em caso de interesse ou dúvidas sobre o processo, o contato pode ser feito através do e-mail licenciatec@petrobras.com.br</a:t>
            </a:r>
          </a:p>
          <a:p>
            <a:endParaRPr lang="pt-BR" sz="1400" dirty="0">
              <a:latin typeface="Petrobras Sans" panose="020B0606020204030204" pitchFamily="34" charset="0"/>
            </a:endParaRP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just"/>
            <a:r>
              <a:rPr lang="pt-BR" sz="2000" i="0" dirty="0"/>
              <a:t>Licenciamento em 1 click - Petrobras oferta 213 patentes para licenciamento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0401" y="4209454"/>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2" name="Agrupar 1">
            <a:extLst>
              <a:ext uri="{FF2B5EF4-FFF2-40B4-BE49-F238E27FC236}">
                <a16:creationId xmlns:a16="http://schemas.microsoft.com/office/drawing/2014/main" id="{8528D2FD-D206-7AB7-FD0B-47F3ACA098E5}"/>
              </a:ext>
            </a:extLst>
          </p:cNvPr>
          <p:cNvGrpSpPr/>
          <p:nvPr/>
        </p:nvGrpSpPr>
        <p:grpSpPr>
          <a:xfrm>
            <a:off x="539750" y="7549430"/>
            <a:ext cx="7102086" cy="790452"/>
            <a:chOff x="661402" y="7313080"/>
            <a:chExt cx="7102086" cy="790452"/>
          </a:xfrm>
        </p:grpSpPr>
        <p:pic>
          <p:nvPicPr>
            <p:cNvPr id="4" name="Gráfico 3" descr="Internet com preenchimento sólido">
              <a:hlinkClick r:id="rId8"/>
              <a:extLst>
                <a:ext uri="{FF2B5EF4-FFF2-40B4-BE49-F238E27FC236}">
                  <a16:creationId xmlns:a16="http://schemas.microsoft.com/office/drawing/2014/main" id="{373F8B57-AA78-FD75-F3FD-B1F5136E95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DC08DFD0-E543-25A3-AB72-28D12C1E4CD5}"/>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18" name="Título 3">
              <a:hlinkClick r:id="rId11"/>
              <a:extLst>
                <a:ext uri="{FF2B5EF4-FFF2-40B4-BE49-F238E27FC236}">
                  <a16:creationId xmlns:a16="http://schemas.microsoft.com/office/drawing/2014/main" id="{88E01392-03EC-6660-529D-AF3FBB0F8E1B}"/>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26732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Open </a:t>
            </a:r>
            <a:r>
              <a:rPr lang="pt-BR" sz="3200" i="0" err="1">
                <a:solidFill>
                  <a:schemeClr val="bg1"/>
                </a:solidFill>
                <a:latin typeface="Petrobras Sans" panose="020B0606020204030204" pitchFamily="34" charset="0"/>
              </a:rPr>
              <a:t>Lab</a:t>
            </a:r>
            <a:endParaRPr lang="pt-BR" sz="3200" i="0">
              <a:solidFill>
                <a:schemeClr val="bg1"/>
              </a:solidFill>
              <a:latin typeface="Petrobras Sans" panose="020B0606020204030204" pitchFamily="34" charset="0"/>
            </a:endParaRPr>
          </a:p>
          <a:p>
            <a:pPr algn="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B694011E-0BE5-F6E2-2B8B-FF5A30A58822}"/>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C1A40DCA-55D0-1C18-A623-9202C61CF19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113417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077218"/>
          </a:xfrm>
          <a:prstGeom prst="rect">
            <a:avLst/>
          </a:prstGeom>
          <a:noFill/>
        </p:spPr>
        <p:txBody>
          <a:bodyPr wrap="square" rtlCol="0">
            <a:spAutoFit/>
          </a:bodyPr>
          <a:lstStyle/>
          <a:p>
            <a:pPr algn="just"/>
            <a:r>
              <a:rPr lang="pt-BR" sz="1600">
                <a:latin typeface="Petrobras Sans" panose="020B0606020204030204" pitchFamily="34" charset="0"/>
              </a:rPr>
              <a:t>          Ele promove a experimentação de abordagens e algoritmos baseados em Aprendizado de Máquina para problemas específicos relacionados a eventos indesejáveis que ocorrem em poços de petróleo offshore. </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a:hlinkClick r:id="rId7">
                  <a:extLst>
                    <a:ext uri="{A12FA001-AC4F-418D-AE19-62706E023703}">
                      <ahyp:hlinkClr xmlns:ahyp="http://schemas.microsoft.com/office/drawing/2018/hyperlinkcolor" val="tx"/>
                    </a:ext>
                  </a:extLst>
                </a:hlinkClick>
              </a:rPr>
              <a:t>Código Aberto - 3w</a:t>
            </a:r>
            <a:endParaRPr lang="pt-BR" sz="2000" i="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20C4C17F-35D2-17D0-EA82-A8472106B90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4792477D-A627-BE5C-8745-131E721045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2262A00D-A20B-44DA-40D9-CD2A868F638E}"/>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932EE90-8ADF-6F8F-CACF-9A9F8F058CF0}"/>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32711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215991"/>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Lançamos um novo edital de R$ 16 milhões voltado para startups! Dentro do Programa Petrobras Conexões para Inovação, em parceria com o Sebrae, o edital traz desafios na área de integridade de ativos. Além do suporte financeiro, as startups terão acesso a um ambiente de teste real na indústria de óleo, gás e energia, e poderão escalar suas soluções para o mercado.​ As empresas vencedoras podem receber valores de até R$ 2 milhões para desenvolvimento de hardware e materiais, por exemplo.</a:t>
            </a:r>
          </a:p>
          <a:p>
            <a:pPr algn="l"/>
            <a:r>
              <a:rPr lang="pt-BR" sz="1600" dirty="0">
                <a:solidFill>
                  <a:srgbClr val="373737"/>
                </a:solidFill>
                <a:latin typeface="Petrobras Sans" panose="020B0606020204030204" pitchFamily="34" charset="0"/>
              </a:rPr>
              <a:t>As inscrições vão até 06/11.</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Edital Módulo Startups 2024 </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021513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077218"/>
          </a:xfrm>
          <a:prstGeom prst="rect">
            <a:avLst/>
          </a:prstGeom>
          <a:noFill/>
        </p:spPr>
        <p:txBody>
          <a:bodyPr wrap="square" rtlCol="0">
            <a:spAutoFit/>
          </a:bodyPr>
          <a:lstStyle/>
          <a:p>
            <a:pPr algn="just"/>
            <a:r>
              <a:rPr lang="pt-BR" sz="1600">
                <a:latin typeface="Petrobras Sans" panose="020B0606020204030204" pitchFamily="34" charset="0"/>
              </a:rPr>
              <a:t>          Ele contém um gerador de resposta de pressão de poço, um conjunto de dados de 20.000 respostas de pressão sintéticas e uma rede neural de </a:t>
            </a:r>
            <a:r>
              <a:rPr lang="pt-BR" sz="1600" err="1">
                <a:latin typeface="Petrobras Sans" panose="020B0606020204030204" pitchFamily="34" charset="0"/>
              </a:rPr>
              <a:t>autocodificador</a:t>
            </a:r>
            <a:r>
              <a:rPr lang="pt-BR" sz="1600">
                <a:latin typeface="Petrobras Sans" panose="020B0606020204030204" pitchFamily="34" charset="0"/>
              </a:rPr>
              <a:t> capaz de agrupar esses dados com base na transmissibilidade e geometria do reservatório.</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err="1">
                <a:hlinkClick r:id="rId7">
                  <a:extLst>
                    <a:ext uri="{A12FA001-AC4F-418D-AE19-62706E023703}">
                      <ahyp:hlinkClr xmlns:ahyp="http://schemas.microsoft.com/office/drawing/2018/hyperlinkcolor" val="tx"/>
                    </a:ext>
                  </a:extLst>
                </a:hlinkClick>
              </a:rPr>
              <a:t>WPRAutoencoders</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28041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1" y="4465031"/>
            <a:ext cx="6443662" cy="584775"/>
          </a:xfrm>
          <a:prstGeom prst="rect">
            <a:avLst/>
          </a:prstGeom>
          <a:noFill/>
        </p:spPr>
        <p:txBody>
          <a:bodyPr wrap="square" rtlCol="0">
            <a:spAutoFit/>
          </a:bodyPr>
          <a:lstStyle/>
          <a:p>
            <a:pPr algn="just"/>
            <a:r>
              <a:rPr lang="pt-BR" sz="1600" dirty="0">
                <a:latin typeface="Petrobras Sans" panose="020B0606020204030204" pitchFamily="34" charset="0"/>
              </a:rPr>
              <a:t>Acesse a Petrobras no GitHub e conheça as oportunidades do Módulo Open Lab.</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Petrobras no </a:t>
            </a:r>
            <a:r>
              <a:rPr lang="pt-BR" sz="2000" i="0" dirty="0" err="1">
                <a:hlinkClick r:id="rId7">
                  <a:extLst>
                    <a:ext uri="{A12FA001-AC4F-418D-AE19-62706E023703}">
                      <ahyp:hlinkClr xmlns:ahyp="http://schemas.microsoft.com/office/drawing/2018/hyperlinkcolor" val="tx"/>
                    </a:ext>
                  </a:extLst>
                </a:hlinkClick>
              </a:rPr>
              <a:t>Github</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F8C64260-77D2-252B-529A-FA71D10DD7F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9D844F96-D2B9-5FB8-412A-92D160B22D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2FA28C91-80A5-4946-04E1-D2C471B5EB13}"/>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D82B7E57-A7FB-0AB8-E03A-D61BC7A3D1BE}"/>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485415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308324"/>
          </a:xfrm>
          <a:prstGeom prst="rect">
            <a:avLst/>
          </a:prstGeom>
          <a:noFill/>
        </p:spPr>
        <p:txBody>
          <a:bodyPr wrap="square" rtlCol="0">
            <a:spAutoFit/>
          </a:bodyPr>
          <a:lstStyle/>
          <a:p>
            <a:pPr algn="just"/>
            <a:r>
              <a:rPr lang="pt-BR" sz="1600">
                <a:latin typeface="Petrobras Sans" panose="020B0606020204030204" pitchFamily="34" charset="0"/>
              </a:rPr>
              <a:t>          ROSS é uma biblioteca Python para análise </a:t>
            </a:r>
            <a:r>
              <a:rPr lang="pt-BR" sz="1600" err="1">
                <a:latin typeface="Petrobras Sans" panose="020B0606020204030204" pitchFamily="34" charset="0"/>
              </a:rPr>
              <a:t>rotordinâmica</a:t>
            </a:r>
            <a:r>
              <a:rPr lang="pt-BR" sz="1600">
                <a:latin typeface="Petrobras Sans" panose="020B0606020204030204" pitchFamily="34" charset="0"/>
              </a:rPr>
              <a:t>, que permite a construção de modelos de rotores e sua simulação numérica. Os elementos de eixo são modelados com a teoria de vigas de </a:t>
            </a:r>
            <a:r>
              <a:rPr lang="pt-BR" sz="1600" err="1">
                <a:latin typeface="Petrobras Sans" panose="020B0606020204030204" pitchFamily="34" charset="0"/>
              </a:rPr>
              <a:t>Timoshenko</a:t>
            </a:r>
            <a:r>
              <a:rPr lang="pt-BR" sz="1600">
                <a:latin typeface="Petrobras Sans" panose="020B0606020204030204" pitchFamily="34" charset="0"/>
              </a:rPr>
              <a:t>, que considera efeitos de cisalhamento e inércia rotacional, e discretizados por meio do Método dos Elementos Finitos. A ferramenta permite traçar a geometria do rotor e executar simulações como análise estática, análise modal, velocidade crítica não amortecida, resposta de frequência, resposta de desequilíbrio, resposta de tempo e muito mais.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hlinkClick r:id="rId7">
                  <a:extLst>
                    <a:ext uri="{A12FA001-AC4F-418D-AE19-62706E023703}">
                      <ahyp:hlinkClr xmlns:ahyp="http://schemas.microsoft.com/office/drawing/2018/hyperlinkcolor" val="tx"/>
                    </a:ext>
                  </a:extLst>
                </a:hlinkClick>
              </a:rPr>
              <a:t>Código Aberto - ROSS</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65124D5A-8F2D-14E4-1217-80E436C9E49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E53FD564-5422-C384-ED94-AD8D555CD2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803E909D-33E4-FC65-BADE-0590DE07D9E8}"/>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58E28EFF-7672-8CAC-B80B-5C70437B1AD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74169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830997"/>
          </a:xfrm>
          <a:prstGeom prst="rect">
            <a:avLst/>
          </a:prstGeom>
          <a:noFill/>
        </p:spPr>
        <p:txBody>
          <a:bodyPr wrap="square" rtlCol="0">
            <a:spAutoFit/>
          </a:bodyPr>
          <a:lstStyle/>
          <a:p>
            <a:r>
              <a:rPr lang="pt-BR" sz="1600" dirty="0">
                <a:latin typeface="Petrobras Sans" panose="020B0606020204030204" pitchFamily="34" charset="0"/>
              </a:rPr>
              <a:t>Pacote Python que fornece modelos preditivos para detecção e diagnóstico de falhas, sensoriamento virtual e monitoramento da condição de processos.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err="1"/>
              <a:t>BibMon</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93642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815882"/>
          </a:xfrm>
          <a:prstGeom prst="rect">
            <a:avLst/>
          </a:prstGeom>
          <a:noFill/>
        </p:spPr>
        <p:txBody>
          <a:bodyPr wrap="square" rtlCol="0">
            <a:spAutoFit/>
          </a:bodyPr>
          <a:lstStyle/>
          <a:p>
            <a:r>
              <a:rPr lang="pt-BR" sz="1600" dirty="0">
                <a:latin typeface="Petrobras Sans" panose="020B0606020204030204" pitchFamily="34" charset="0"/>
              </a:rPr>
              <a:t>A “</a:t>
            </a:r>
            <a:r>
              <a:rPr lang="pt-BR" sz="1600" dirty="0" err="1">
                <a:latin typeface="Petrobras Sans" panose="020B0606020204030204" pitchFamily="34" charset="0"/>
              </a:rPr>
              <a:t>Wellbore</a:t>
            </a:r>
            <a:r>
              <a:rPr lang="pt-BR" sz="1600" dirty="0">
                <a:latin typeface="Petrobras Sans" panose="020B0606020204030204" pitchFamily="34" charset="0"/>
              </a:rPr>
              <a:t> </a:t>
            </a:r>
            <a:r>
              <a:rPr lang="pt-BR" sz="1600" dirty="0" err="1">
                <a:latin typeface="Petrobras Sans" panose="020B0606020204030204" pitchFamily="34" charset="0"/>
              </a:rPr>
              <a:t>Acoustic</a:t>
            </a:r>
            <a:r>
              <a:rPr lang="pt-BR" sz="1600" dirty="0">
                <a:latin typeface="Petrobras Sans" panose="020B0606020204030204" pitchFamily="34" charset="0"/>
              </a:rPr>
              <a:t> </a:t>
            </a:r>
            <a:r>
              <a:rPr lang="pt-BR" sz="1600" dirty="0" err="1">
                <a:latin typeface="Petrobras Sans" panose="020B0606020204030204" pitchFamily="34" charset="0"/>
              </a:rPr>
              <a:t>Image</a:t>
            </a:r>
            <a:r>
              <a:rPr lang="pt-BR" sz="1600" dirty="0">
                <a:latin typeface="Petrobras Sans" panose="020B0606020204030204" pitchFamily="34" charset="0"/>
              </a:rPr>
              <a:t> </a:t>
            </a:r>
            <a:r>
              <a:rPr lang="pt-BR" sz="1600" dirty="0" err="1">
                <a:latin typeface="Petrobras Sans" panose="020B0606020204030204" pitchFamily="34" charset="0"/>
              </a:rPr>
              <a:t>Database</a:t>
            </a:r>
            <a:r>
              <a:rPr lang="pt-BR" sz="1600" dirty="0">
                <a:latin typeface="Petrobras Sans" panose="020B0606020204030204" pitchFamily="34" charset="0"/>
              </a:rPr>
              <a:t>” (WAID) tem como objetivo promover o desenvolvimento de aplicações baseadas em Machine Learning, particularmente </a:t>
            </a:r>
            <a:r>
              <a:rPr lang="pt-BR" sz="1600" dirty="0" err="1">
                <a:latin typeface="Petrobras Sans" panose="020B0606020204030204" pitchFamily="34" charset="0"/>
              </a:rPr>
              <a:t>Deep</a:t>
            </a:r>
            <a:r>
              <a:rPr lang="pt-BR" sz="1600" dirty="0">
                <a:latin typeface="Petrobras Sans" panose="020B0606020204030204" pitchFamily="34" charset="0"/>
              </a:rPr>
              <a:t> Learning, para automatizar tarefas relacionadas com a interpretação de perfis de imagens acústicas representativas da superfície do poço. Tais soluções envolvem segmentação de estruturas, preenchimento de vazios na imagem, detecção de eventos e geração de novos dados sintéticos, entre outros.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WAID</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50065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569660"/>
          </a:xfrm>
          <a:prstGeom prst="rect">
            <a:avLst/>
          </a:prstGeom>
          <a:noFill/>
        </p:spPr>
        <p:txBody>
          <a:bodyPr wrap="square" rtlCol="0">
            <a:spAutoFit/>
          </a:bodyPr>
          <a:lstStyle/>
          <a:p>
            <a:r>
              <a:rPr lang="pt-BR" sz="1600" dirty="0" err="1">
                <a:latin typeface="Petrobras Sans" panose="020B0606020204030204" pitchFamily="34" charset="0"/>
              </a:rPr>
              <a:t>GeoSlicer</a:t>
            </a:r>
            <a:r>
              <a:rPr lang="pt-BR" sz="1600" dirty="0">
                <a:latin typeface="Petrobras Sans" panose="020B0606020204030204" pitchFamily="34" charset="0"/>
              </a:rPr>
              <a:t> é uma plataforma de software para visualização digital de rochas e processamento de imagens, abrangendo múltiplas abordagens envolvendo imagens de lâminas delgadas, CT e </a:t>
            </a:r>
            <a:r>
              <a:rPr lang="pt-BR" sz="1600" dirty="0" err="1">
                <a:latin typeface="Petrobras Sans" panose="020B0606020204030204" pitchFamily="34" charset="0"/>
              </a:rPr>
              <a:t>mCT.</a:t>
            </a:r>
            <a:r>
              <a:rPr lang="pt-BR" sz="1600" dirty="0">
                <a:latin typeface="Petrobras Sans" panose="020B0606020204030204" pitchFamily="34" charset="0"/>
              </a:rPr>
              <a:t> Utilizamos técnicas avançadas, como Redes Neurais </a:t>
            </a:r>
            <a:r>
              <a:rPr lang="pt-BR" sz="1600" dirty="0" err="1">
                <a:latin typeface="Petrobras Sans" panose="020B0606020204030204" pitchFamily="34" charset="0"/>
              </a:rPr>
              <a:t>Convolucionais</a:t>
            </a:r>
            <a:r>
              <a:rPr lang="pt-BR" sz="1600" dirty="0">
                <a:latin typeface="Petrobras Sans" panose="020B0606020204030204" pitchFamily="34" charset="0"/>
              </a:rPr>
              <a:t>, para oferecer uma solução única que permite aos usuários resolver fluxos de trabalho complexos a partir de uma única plataforma.</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err="1"/>
              <a:t>GeoSlicer</a:t>
            </a:r>
            <a:endParaRPr lang="pt-BR" sz="2000" i="0" dirty="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3A8FD56B-6A83-4A70-5B11-DCC2E84FA7E6}"/>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05F17AD4-BA0F-76F3-4730-3A15C96DE6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4E4596B8-9CCE-C1C6-1082-6D45ACCF018D}"/>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3B620441-3990-1CD7-A351-10D0E29CC052}"/>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49233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830997"/>
          </a:xfrm>
          <a:prstGeom prst="rect">
            <a:avLst/>
          </a:prstGeom>
          <a:noFill/>
        </p:spPr>
        <p:txBody>
          <a:bodyPr wrap="square" rtlCol="0">
            <a:spAutoFit/>
          </a:bodyPr>
          <a:lstStyle/>
          <a:p>
            <a:pPr algn="just"/>
            <a:r>
              <a:rPr lang="pt-BR" sz="1600">
                <a:latin typeface="Petrobras Sans" panose="020B0606020204030204" pitchFamily="34" charset="0"/>
              </a:rPr>
              <a:t>          CCP é uma biblioteca em Python para o cálculo do desempenho de compressores centrífugos. Ela utiliza o </a:t>
            </a:r>
            <a:r>
              <a:rPr lang="pt-BR" sz="1600" err="1">
                <a:latin typeface="Petrobras Sans" panose="020B0606020204030204" pitchFamily="34" charset="0"/>
              </a:rPr>
              <a:t>CoolProp</a:t>
            </a:r>
            <a:r>
              <a:rPr lang="pt-BR" sz="1600">
                <a:latin typeface="Petrobras Sans" panose="020B0606020204030204" pitchFamily="34" charset="0"/>
              </a:rPr>
              <a:t>/REFPROP para os cálculos das propriedades do gás</a:t>
            </a:r>
          </a:p>
        </p:txBody>
      </p:sp>
      <p:sp>
        <p:nvSpPr>
          <p:cNvPr id="7" name="Título 3">
            <a:extLst>
              <a:ext uri="{FF2B5EF4-FFF2-40B4-BE49-F238E27FC236}">
                <a16:creationId xmlns:a16="http://schemas.microsoft.com/office/drawing/2014/main" id="{2FBF24A4-75E0-DF0B-D2FC-6444D2C4064F}"/>
              </a:ext>
            </a:extLst>
          </p:cNvPr>
          <p:cNvSpPr txBox="1">
            <a:spLocks/>
          </p:cNvSpPr>
          <p:nvPr/>
        </p:nvSpPr>
        <p:spPr>
          <a:xfrm>
            <a:off x="530401" y="3425263"/>
            <a:ext cx="6660841" cy="4922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a:hlinkClick r:id="rId7">
                  <a:extLst>
                    <a:ext uri="{A12FA001-AC4F-418D-AE19-62706E023703}">
                      <ahyp:hlinkClr xmlns:ahyp="http://schemas.microsoft.com/office/drawing/2018/hyperlinkcolor" val="tx"/>
                    </a:ext>
                  </a:extLst>
                </a:hlinkClick>
              </a:rPr>
              <a:t>Código Aberto - CCP</a:t>
            </a:r>
            <a:endParaRPr lang="pt-BR" sz="2000" i="0">
              <a:latin typeface="Petrobras Sans" panose="020B0606020204030204" pitchFamily="34" charset="0"/>
            </a:endParaRP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0401" y="395849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539750" y="7549430"/>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791285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Forma&#10;&#10;Descrição gerada automaticamente">
            <a:extLst>
              <a:ext uri="{FF2B5EF4-FFF2-40B4-BE49-F238E27FC236}">
                <a16:creationId xmlns:a16="http://schemas.microsoft.com/office/drawing/2014/main" id="{EA9DF79C-9C06-AFE9-B6C3-C65E00D958B0}"/>
              </a:ext>
            </a:extLst>
          </p:cNvPr>
          <p:cNvPicPr>
            <a:picLocks noChangeAspect="1"/>
          </p:cNvPicPr>
          <p:nvPr/>
        </p:nvPicPr>
        <p:blipFill rotWithShape="1">
          <a:blip r:embed="rId2">
            <a:extLst>
              <a:ext uri="{28A0092B-C50C-407E-A947-70E740481C1C}">
                <a14:useLocalDpi xmlns:a14="http://schemas.microsoft.com/office/drawing/2010/main" val="0"/>
              </a:ext>
            </a:extLst>
          </a:blip>
          <a:srcRect l="2841" r="57387"/>
          <a:stretch/>
        </p:blipFill>
        <p:spPr>
          <a:xfrm>
            <a:off x="0" y="-794"/>
            <a:ext cx="7560236" cy="10692607"/>
          </a:xfrm>
          <a:prstGeom prst="rect">
            <a:avLst/>
          </a:prstGeom>
        </p:spPr>
      </p:pic>
      <p:pic>
        <p:nvPicPr>
          <p:cNvPr id="4" name="Imagem 3" descr="Diagrama&#10;&#10;Descrição gerada automaticamente">
            <a:extLst>
              <a:ext uri="{FF2B5EF4-FFF2-40B4-BE49-F238E27FC236}">
                <a16:creationId xmlns:a16="http://schemas.microsoft.com/office/drawing/2014/main" id="{3EF7D308-41DB-2DF8-DB0D-E2007EF06A34}"/>
              </a:ext>
            </a:extLst>
          </p:cNvPr>
          <p:cNvPicPr>
            <a:picLocks noChangeAspect="1"/>
          </p:cNvPicPr>
          <p:nvPr/>
        </p:nvPicPr>
        <p:blipFill rotWithShape="1">
          <a:blip r:embed="rId3">
            <a:extLst>
              <a:ext uri="{28A0092B-C50C-407E-A947-70E740481C1C}">
                <a14:useLocalDpi xmlns:a14="http://schemas.microsoft.com/office/drawing/2010/main" val="0"/>
              </a:ext>
            </a:extLst>
          </a:blip>
          <a:srcRect l="27871" t="33562" b="32334"/>
          <a:stretch/>
        </p:blipFill>
        <p:spPr>
          <a:xfrm>
            <a:off x="2066819" y="2277036"/>
            <a:ext cx="4916594" cy="2324676"/>
          </a:xfrm>
          <a:prstGeom prst="rect">
            <a:avLst/>
          </a:prstGeom>
        </p:spPr>
      </p:pic>
      <p:sp>
        <p:nvSpPr>
          <p:cNvPr id="6" name="Título 3">
            <a:extLst>
              <a:ext uri="{FF2B5EF4-FFF2-40B4-BE49-F238E27FC236}">
                <a16:creationId xmlns:a16="http://schemas.microsoft.com/office/drawing/2014/main" id="{62C4C8C4-42FA-1FD9-8A74-704F0658362E}"/>
              </a:ext>
            </a:extLst>
          </p:cNvPr>
          <p:cNvSpPr txBox="1"/>
          <p:nvPr/>
        </p:nvSpPr>
        <p:spPr>
          <a:xfrm>
            <a:off x="0" y="6346878"/>
            <a:ext cx="6535363"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r"/>
            <a:r>
              <a:rPr lang="pt-BR" sz="3200" i="0">
                <a:solidFill>
                  <a:schemeClr val="bg1"/>
                </a:solidFill>
                <a:latin typeface="Petrobras Sans" panose="020B0606020204030204" pitchFamily="34" charset="0"/>
              </a:rPr>
              <a:t>Módulo </a:t>
            </a:r>
          </a:p>
          <a:p>
            <a:pPr algn="r"/>
            <a:r>
              <a:rPr lang="pt-BR" sz="3200" i="0">
                <a:solidFill>
                  <a:schemeClr val="bg1"/>
                </a:solidFill>
                <a:latin typeface="Petrobras Sans" panose="020B0606020204030204" pitchFamily="34" charset="0"/>
              </a:rPr>
              <a:t>Parcerias </a:t>
            </a:r>
          </a:p>
          <a:p>
            <a:pPr algn="r"/>
            <a:r>
              <a:rPr lang="pt-BR" sz="3200" i="0">
                <a:solidFill>
                  <a:schemeClr val="bg1"/>
                </a:solidFill>
                <a:latin typeface="Petrobras Sans" panose="020B0606020204030204" pitchFamily="34" charset="0"/>
              </a:rPr>
              <a:t>Tecnológicas</a:t>
            </a:r>
          </a:p>
          <a:p>
            <a:pPr algn="r"/>
            <a:r>
              <a:rPr lang="pt-BR" sz="2000" i="0">
                <a:solidFill>
                  <a:srgbClr val="EBFF00"/>
                </a:solidFill>
                <a:latin typeface="Petrobras Sans" panose="020B0606020204030204" pitchFamily="34" charset="0"/>
              </a:rPr>
              <a:t>—</a:t>
            </a:r>
          </a:p>
        </p:txBody>
      </p:sp>
      <p:sp>
        <p:nvSpPr>
          <p:cNvPr id="2" name="Forma Livre 26">
            <a:extLst>
              <a:ext uri="{FF2B5EF4-FFF2-40B4-BE49-F238E27FC236}">
                <a16:creationId xmlns:a16="http://schemas.microsoft.com/office/drawing/2014/main" id="{3E2CEE88-3CBA-7942-05EB-4EA4953A9055}"/>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3" name="Imagem 27">
            <a:extLst>
              <a:ext uri="{FF2B5EF4-FFF2-40B4-BE49-F238E27FC236}">
                <a16:creationId xmlns:a16="http://schemas.microsoft.com/office/drawing/2014/main" id="{340E3238-6A03-C7C9-DE95-57F973462CA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Tree>
    <p:extLst>
      <p:ext uri="{BB962C8B-B14F-4D97-AF65-F5344CB8AC3E}">
        <p14:creationId xmlns:p14="http://schemas.microsoft.com/office/powerpoint/2010/main" val="2766084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954107"/>
          </a:xfrm>
          <a:prstGeom prst="rect">
            <a:avLst/>
          </a:prstGeom>
          <a:noFill/>
        </p:spPr>
        <p:txBody>
          <a:bodyPr wrap="square" rtlCol="0">
            <a:spAutoFit/>
          </a:bodyPr>
          <a:lstStyle/>
          <a:p>
            <a:pPr algn="just"/>
            <a:r>
              <a:rPr lang="pt-BR" sz="1400" dirty="0">
                <a:latin typeface="Petrobras Sans" panose="020B0606020204030204" pitchFamily="34" charset="0"/>
              </a:rPr>
              <a:t>Com o projeto, espera-se obter sistemas qualificados de reparo compósito de alta </a:t>
            </a:r>
            <a:r>
              <a:rPr lang="pt-BR" sz="1400" dirty="0" err="1">
                <a:latin typeface="Petrobras Sans" panose="020B0606020204030204" pitchFamily="34" charset="0"/>
              </a:rPr>
              <a:t>Tg</a:t>
            </a:r>
            <a:r>
              <a:rPr lang="pt-BR" sz="1400" dirty="0">
                <a:latin typeface="Petrobras Sans" panose="020B0606020204030204" pitchFamily="34" charset="0"/>
              </a:rPr>
              <a:t> e proteção passiva contra incêndio que possam ser aplicados imediatamente em campo. Adicionalmente, o presente projeto contemplará o desenvolvimento de um programa para projeto de reparos por compósitos.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2549 - Aprimoramento do Reparo BR: Alta Temperatura, Proteção passiva, Programa para o projeto de reparos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577802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384995"/>
          </a:xfrm>
          <a:prstGeom prst="rect">
            <a:avLst/>
          </a:prstGeom>
          <a:noFill/>
        </p:spPr>
        <p:txBody>
          <a:bodyPr wrap="square" rtlCol="0">
            <a:spAutoFit/>
          </a:bodyPr>
          <a:lstStyle/>
          <a:p>
            <a:pPr algn="just"/>
            <a:r>
              <a:rPr lang="pt-BR" sz="1400" dirty="0">
                <a:latin typeface="Petrobras Sans" panose="020B0606020204030204" pitchFamily="34" charset="0"/>
              </a:rPr>
              <a:t>Prospectar informações sobre coeficientes técnicos do processo de produção de etanol 1G e 2G a partir de diferentes matérias-primas, bem como para o processo de produção de combustível sustentável de aviação (SAF) via rota ATJ (</a:t>
            </a:r>
            <a:r>
              <a:rPr lang="pt-BR" sz="1400" dirty="0" err="1">
                <a:latin typeface="Petrobras Sans" panose="020B0606020204030204" pitchFamily="34" charset="0"/>
              </a:rPr>
              <a:t>Alcohol</a:t>
            </a:r>
            <a:r>
              <a:rPr lang="pt-BR" sz="1400" dirty="0">
                <a:latin typeface="Petrobras Sans" panose="020B0606020204030204" pitchFamily="34" charset="0"/>
              </a:rPr>
              <a:t> </a:t>
            </a:r>
            <a:r>
              <a:rPr lang="pt-BR" sz="1400" dirty="0" err="1">
                <a:latin typeface="Petrobras Sans" panose="020B0606020204030204" pitchFamily="34" charset="0"/>
              </a:rPr>
              <a:t>to</a:t>
            </a:r>
            <a:r>
              <a:rPr lang="pt-BR" sz="1400" dirty="0">
                <a:latin typeface="Petrobras Sans" panose="020B0606020204030204" pitchFamily="34" charset="0"/>
              </a:rPr>
              <a:t> Jet), realizando estudo de viabilidade econômica e de avaliação de ciclo de vida para cada cenário, e identificando as principais empresas fornecedoras de tecnologia no Brasil e mundo.</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2623 - Avaliação </a:t>
            </a:r>
            <a:r>
              <a:rPr lang="pt-BR" sz="2000" i="0" dirty="0" err="1"/>
              <a:t>tecnica</a:t>
            </a:r>
            <a:r>
              <a:rPr lang="pt-BR" sz="2000" i="0" dirty="0"/>
              <a:t>-econômica e ambiental para o processo de produção de etanol 1G, 2G e SAF</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01537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708434"/>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O edital e o formulário de inscrição na primeira edição do NAVE, programa de inovação aberta da ANP, foram publicados em 25/09/2024, no site da Agência. </a:t>
            </a:r>
          </a:p>
          <a:p>
            <a:pPr algn="l"/>
            <a:endParaRPr lang="pt-BR" sz="1600" dirty="0">
              <a:solidFill>
                <a:srgbClr val="373737"/>
              </a:solidFill>
              <a:latin typeface="Petrobras Sans" panose="020B0606020204030204" pitchFamily="34" charset="0"/>
            </a:endParaRPr>
          </a:p>
          <a:p>
            <a:pPr algn="l"/>
            <a:r>
              <a:rPr lang="pt-BR" sz="1600" dirty="0">
                <a:solidFill>
                  <a:srgbClr val="373737"/>
                </a:solidFill>
                <a:latin typeface="Petrobras Sans" panose="020B0606020204030204" pitchFamily="34" charset="0"/>
              </a:rPr>
              <a:t>As startups interessadas em participar têm até 8 de novembro para se inscreverem no programa, lançado nos dias 23 e 24/9, no IUP </a:t>
            </a:r>
            <a:r>
              <a:rPr lang="pt-BR" sz="1600" dirty="0" err="1">
                <a:solidFill>
                  <a:srgbClr val="373737"/>
                </a:solidFill>
                <a:latin typeface="Petrobras Sans" panose="020B0606020204030204" pitchFamily="34" charset="0"/>
              </a:rPr>
              <a:t>Innovation</a:t>
            </a:r>
            <a:r>
              <a:rPr lang="pt-BR" sz="1600" dirty="0">
                <a:solidFill>
                  <a:srgbClr val="373737"/>
                </a:solidFill>
                <a:latin typeface="Petrobras Sans" panose="020B0606020204030204" pitchFamily="34" charset="0"/>
              </a:rPr>
              <a:t> Connections, evento paralelo à </a:t>
            </a:r>
            <a:r>
              <a:rPr lang="pt-BR" sz="1600" dirty="0" err="1">
                <a:solidFill>
                  <a:srgbClr val="373737"/>
                </a:solidFill>
                <a:latin typeface="Petrobras Sans" panose="020B0606020204030204" pitchFamily="34" charset="0"/>
              </a:rPr>
              <a:t>ROG.e</a:t>
            </a:r>
            <a:r>
              <a:rPr lang="pt-BR" sz="1600" dirty="0">
                <a:solidFill>
                  <a:srgbClr val="373737"/>
                </a:solidFill>
                <a:latin typeface="Petrobras Sans" panose="020B0606020204030204" pitchFamily="34" charset="0"/>
              </a:rPr>
              <a:t>, realizada no Rio de Janeiro, RJ. </a:t>
            </a:r>
          </a:p>
          <a:p>
            <a:pPr algn="l"/>
            <a:endParaRPr lang="pt-BR" sz="1600" dirty="0">
              <a:solidFill>
                <a:srgbClr val="373737"/>
              </a:solidFill>
              <a:latin typeface="Petrobras Sans" panose="020B0606020204030204" pitchFamily="34" charset="0"/>
            </a:endParaRPr>
          </a:p>
          <a:p>
            <a:pPr algn="l"/>
            <a:r>
              <a:rPr lang="pt-BR" sz="1600" dirty="0">
                <a:solidFill>
                  <a:srgbClr val="373737"/>
                </a:solidFill>
                <a:latin typeface="Petrobras Sans" panose="020B0606020204030204" pitchFamily="34" charset="0"/>
              </a:rPr>
              <a:t>São R$ 28 milhões dedicados ao NAVE, que apresenta 67 desafios tecnológicos do setor de energia.</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Edital NAVE - Programa de Inovação Aberta da ANP</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252822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2246769"/>
          </a:xfrm>
          <a:prstGeom prst="rect">
            <a:avLst/>
          </a:prstGeom>
          <a:noFill/>
        </p:spPr>
        <p:txBody>
          <a:bodyPr wrap="square" rtlCol="0">
            <a:spAutoFit/>
          </a:bodyPr>
          <a:lstStyle/>
          <a:p>
            <a:pPr algn="just"/>
            <a:r>
              <a:rPr lang="pt-BR" sz="1400" dirty="0">
                <a:latin typeface="Petrobras Sans" panose="020B0606020204030204" pitchFamily="34" charset="0"/>
              </a:rPr>
              <a:t>Desenvolver uma metodologia de análise probabilística para avaliar a estabilidade de taludes submarinos em condições de produção, considerando geometrias tridimensionais, os diferentes mecanismos de ruptura, incluindo rupturas </a:t>
            </a:r>
            <a:r>
              <a:rPr lang="pt-BR" sz="1400" dirty="0" err="1">
                <a:latin typeface="Petrobras Sans" panose="020B0606020204030204" pitchFamily="34" charset="0"/>
              </a:rPr>
              <a:t>retrogressivas</a:t>
            </a:r>
            <a:r>
              <a:rPr lang="pt-BR" sz="1400" dirty="0">
                <a:latin typeface="Petrobras Sans" panose="020B0606020204030204" pitchFamily="34" charset="0"/>
              </a:rPr>
              <a:t>, e a influência do comportamento do material. A metodologia deverá fornecer um guia prático para a realização de análises, incluindo recomendações para a seleção e calibração de modelos constitutivos, bem como estratégias para lidar com a limitação de dados geotécnicos. Fornece uma ferramenta para a tomada de decisão em projetos que envolvam taludes submarinos, minimizando os riscos de ruptura e garantindo a segurança das operações.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2628 - Desenvolvimento de metodologia probabilística 3D para análise de estabilidade de taludes submarinos em condições de produção</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892831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3600986"/>
          </a:xfrm>
          <a:prstGeom prst="rect">
            <a:avLst/>
          </a:prstGeom>
          <a:noFill/>
        </p:spPr>
        <p:txBody>
          <a:bodyPr wrap="square" rtlCol="0">
            <a:spAutoFit/>
          </a:bodyPr>
          <a:lstStyle/>
          <a:p>
            <a:pPr algn="just"/>
            <a:r>
              <a:rPr lang="pt-BR" sz="1200" dirty="0">
                <a:latin typeface="Petrobras Sans" panose="020B0606020204030204" pitchFamily="34" charset="0"/>
              </a:rPr>
              <a:t>Produção de </a:t>
            </a:r>
            <a:r>
              <a:rPr lang="pt-BR" sz="1200" dirty="0" err="1">
                <a:latin typeface="Petrobras Sans" panose="020B0606020204030204" pitchFamily="34" charset="0"/>
              </a:rPr>
              <a:t>biolubrificantes</a:t>
            </a:r>
            <a:r>
              <a:rPr lang="pt-BR" sz="1200" dirty="0">
                <a:latin typeface="Petrobras Sans" panose="020B0606020204030204" pitchFamily="34" charset="0"/>
              </a:rPr>
              <a:t> utilizando como biocatalisadores lipases comerciais e não-comerciais, segundo as seguintes estratégias: - Síntese de lipases preferencialmente oriundas de </a:t>
            </a:r>
            <a:r>
              <a:rPr lang="pt-BR" sz="1200" dirty="0" err="1">
                <a:latin typeface="Petrobras Sans" panose="020B0606020204030204" pitchFamily="34" charset="0"/>
              </a:rPr>
              <a:t>co-produtos</a:t>
            </a:r>
            <a:r>
              <a:rPr lang="pt-BR" sz="1200" dirty="0">
                <a:latin typeface="Petrobras Sans" panose="020B0606020204030204" pitchFamily="34" charset="0"/>
              </a:rPr>
              <a:t> agroindustriais e promissoras à produção de </a:t>
            </a:r>
            <a:r>
              <a:rPr lang="pt-BR" sz="1200" dirty="0" err="1">
                <a:latin typeface="Petrobras Sans" panose="020B0606020204030204" pitchFamily="34" charset="0"/>
              </a:rPr>
              <a:t>biolubrificantes</a:t>
            </a:r>
            <a:r>
              <a:rPr lang="pt-BR" sz="1200" dirty="0">
                <a:latin typeface="Petrobras Sans" panose="020B0606020204030204" pitchFamily="34" charset="0"/>
              </a:rPr>
              <a:t> - Síntese de </a:t>
            </a:r>
            <a:r>
              <a:rPr lang="pt-BR" sz="1200" dirty="0" err="1">
                <a:latin typeface="Petrobras Sans" panose="020B0606020204030204" pitchFamily="34" charset="0"/>
              </a:rPr>
              <a:t>estolídeos</a:t>
            </a:r>
            <a:r>
              <a:rPr lang="pt-BR" sz="1200" dirty="0">
                <a:latin typeface="Petrobras Sans" panose="020B0606020204030204" pitchFamily="34" charset="0"/>
              </a:rPr>
              <a:t> por meio da polimerização enzimática de moléculas de ácido </a:t>
            </a:r>
            <a:r>
              <a:rPr lang="pt-BR" sz="1200" dirty="0" err="1">
                <a:latin typeface="Petrobras Sans" panose="020B0606020204030204" pitchFamily="34" charset="0"/>
              </a:rPr>
              <a:t>ricinoleico</a:t>
            </a:r>
            <a:r>
              <a:rPr lang="pt-BR" sz="1200" dirty="0">
                <a:latin typeface="Petrobras Sans" panose="020B0606020204030204" pitchFamily="34" charset="0"/>
              </a:rPr>
              <a:t>; - Síntese enzimática de poliol ésteres de </a:t>
            </a:r>
            <a:r>
              <a:rPr lang="pt-BR" sz="1200" dirty="0" err="1">
                <a:latin typeface="Petrobras Sans" panose="020B0606020204030204" pitchFamily="34" charset="0"/>
              </a:rPr>
              <a:t>neopentilglicol</a:t>
            </a:r>
            <a:r>
              <a:rPr lang="pt-BR" sz="1200" dirty="0">
                <a:latin typeface="Petrobras Sans" panose="020B0606020204030204" pitchFamily="34" charset="0"/>
              </a:rPr>
              <a:t>, </a:t>
            </a:r>
            <a:r>
              <a:rPr lang="pt-BR" sz="1200" dirty="0" err="1">
                <a:latin typeface="Petrobras Sans" panose="020B0606020204030204" pitchFamily="34" charset="0"/>
              </a:rPr>
              <a:t>trimetilolpropano</a:t>
            </a:r>
            <a:r>
              <a:rPr lang="pt-BR" sz="1200" dirty="0">
                <a:latin typeface="Petrobras Sans" panose="020B0606020204030204" pitchFamily="34" charset="0"/>
              </a:rPr>
              <a:t> e pentaeritritol catalisada por lipases não-comerciais em comparação com lipases comerciais: transesterificação de biodieseis e esterificação de ácidos graxos livres oriundos de soja, mamona, palma e misturas; - Síntese enzimática de "</a:t>
            </a:r>
            <a:r>
              <a:rPr lang="pt-BR" sz="1200" dirty="0" err="1">
                <a:latin typeface="Petrobras Sans" panose="020B0606020204030204" pitchFamily="34" charset="0"/>
              </a:rPr>
              <a:t>complex</a:t>
            </a:r>
            <a:r>
              <a:rPr lang="pt-BR" sz="1200" dirty="0">
                <a:latin typeface="Petrobras Sans" panose="020B0606020204030204" pitchFamily="34" charset="0"/>
              </a:rPr>
              <a:t> </a:t>
            </a:r>
            <a:r>
              <a:rPr lang="pt-BR" sz="1200" dirty="0" err="1">
                <a:latin typeface="Petrobras Sans" panose="020B0606020204030204" pitchFamily="34" charset="0"/>
              </a:rPr>
              <a:t>esters</a:t>
            </a:r>
            <a:r>
              <a:rPr lang="pt-BR" sz="1200" dirty="0">
                <a:latin typeface="Petrobras Sans" panose="020B0606020204030204" pitchFamily="34" charset="0"/>
              </a:rPr>
              <a:t>" por meio da adição de </a:t>
            </a:r>
            <a:r>
              <a:rPr lang="pt-BR" sz="1200" dirty="0" err="1">
                <a:latin typeface="Petrobras Sans" panose="020B0606020204030204" pitchFamily="34" charset="0"/>
              </a:rPr>
              <a:t>di-ácido</a:t>
            </a:r>
            <a:r>
              <a:rPr lang="pt-BR" sz="1200" dirty="0">
                <a:latin typeface="Petrobras Sans" panose="020B0606020204030204" pitchFamily="34" charset="0"/>
              </a:rPr>
              <a:t> à reação de síntese de poliol ésteres; - Avaliação de rendimentos de processos </a:t>
            </a:r>
            <a:r>
              <a:rPr lang="pt-BR" sz="1200" dirty="0" err="1">
                <a:latin typeface="Petrobras Sans" panose="020B0606020204030204" pitchFamily="34" charset="0"/>
              </a:rPr>
              <a:t>biocatalisados</a:t>
            </a:r>
            <a:r>
              <a:rPr lang="pt-BR" sz="1200" dirty="0">
                <a:latin typeface="Petrobras Sans" panose="020B0606020204030204" pitchFamily="34" charset="0"/>
              </a:rPr>
              <a:t> por lipases desenvolvidas tendo como referência lipases comerciais (Ex.: </a:t>
            </a:r>
            <a:r>
              <a:rPr lang="pt-BR" sz="1200" dirty="0" err="1">
                <a:latin typeface="Petrobras Sans" panose="020B0606020204030204" pitchFamily="34" charset="0"/>
              </a:rPr>
              <a:t>Candida</a:t>
            </a:r>
            <a:r>
              <a:rPr lang="pt-BR" sz="1200" dirty="0">
                <a:latin typeface="Petrobras Sans" panose="020B0606020204030204" pitchFamily="34" charset="0"/>
              </a:rPr>
              <a:t> rugosa, Pseudomonas sp., </a:t>
            </a:r>
            <a:r>
              <a:rPr lang="pt-BR" sz="1200" dirty="0" err="1">
                <a:latin typeface="Petrobras Sans" panose="020B0606020204030204" pitchFamily="34" charset="0"/>
              </a:rPr>
              <a:t>Candida</a:t>
            </a:r>
            <a:r>
              <a:rPr lang="pt-BR" sz="1200" dirty="0">
                <a:latin typeface="Petrobras Sans" panose="020B0606020204030204" pitchFamily="34" charset="0"/>
              </a:rPr>
              <a:t> </a:t>
            </a:r>
            <a:r>
              <a:rPr lang="pt-BR" sz="1200" dirty="0" err="1">
                <a:latin typeface="Petrobras Sans" panose="020B0606020204030204" pitchFamily="34" charset="0"/>
              </a:rPr>
              <a:t>antarctica</a:t>
            </a:r>
            <a:r>
              <a:rPr lang="pt-BR" sz="1200" dirty="0">
                <a:latin typeface="Petrobras Sans" panose="020B0606020204030204" pitchFamily="34" charset="0"/>
              </a:rPr>
              <a:t> e </a:t>
            </a:r>
            <a:r>
              <a:rPr lang="pt-BR" sz="1200" dirty="0" err="1">
                <a:latin typeface="Petrobras Sans" panose="020B0606020204030204" pitchFamily="34" charset="0"/>
              </a:rPr>
              <a:t>Rhizomucor</a:t>
            </a:r>
            <a:r>
              <a:rPr lang="pt-BR" sz="1200" dirty="0">
                <a:latin typeface="Petrobras Sans" panose="020B0606020204030204" pitchFamily="34" charset="0"/>
              </a:rPr>
              <a:t> </a:t>
            </a:r>
            <a:r>
              <a:rPr lang="pt-BR" sz="1200" dirty="0" err="1">
                <a:latin typeface="Petrobras Sans" panose="020B0606020204030204" pitchFamily="34" charset="0"/>
              </a:rPr>
              <a:t>miehei</a:t>
            </a:r>
            <a:r>
              <a:rPr lang="pt-BR" sz="1200" dirty="0">
                <a:latin typeface="Petrobras Sans" panose="020B0606020204030204" pitchFamily="34" charset="0"/>
              </a:rPr>
              <a:t>); - Avaliação da reutilização de biocatalisadores mais promissores; - Desenvolver um processo de síntese enzimática de </a:t>
            </a:r>
            <a:r>
              <a:rPr lang="pt-BR" sz="1200" dirty="0" err="1">
                <a:latin typeface="Petrobras Sans" panose="020B0606020204030204" pitchFamily="34" charset="0"/>
              </a:rPr>
              <a:t>biolubrificante</a:t>
            </a:r>
            <a:r>
              <a:rPr lang="pt-BR" sz="1200" dirty="0">
                <a:latin typeface="Petrobras Sans" panose="020B0606020204030204" pitchFamily="34" charset="0"/>
              </a:rPr>
              <a:t> em escala piloto utilizando como biocatalisadores as lipases desenvolvidas, bem como a avaliação de reutilização destas enzimas, visando à aplicabilidade industrial do processo; - Análise estrutural de lipases comerciais que forneçam rendimentos atrativos em </a:t>
            </a:r>
            <a:r>
              <a:rPr lang="pt-BR" sz="1200" dirty="0" err="1">
                <a:latin typeface="Petrobras Sans" panose="020B0606020204030204" pitchFamily="34" charset="0"/>
              </a:rPr>
              <a:t>biolubrificantes</a:t>
            </a:r>
            <a:r>
              <a:rPr lang="pt-BR" sz="1200" dirty="0">
                <a:latin typeface="Petrobras Sans" panose="020B0606020204030204" pitchFamily="34" charset="0"/>
              </a:rPr>
              <a:t> por modelagem computacional, visando compreender a relação estrutura-atividade na síntese de </a:t>
            </a:r>
            <a:r>
              <a:rPr lang="pt-BR" sz="1200" dirty="0" err="1">
                <a:latin typeface="Petrobras Sans" panose="020B0606020204030204" pitchFamily="34" charset="0"/>
              </a:rPr>
              <a:t>estolídeos</a:t>
            </a:r>
            <a:r>
              <a:rPr lang="pt-BR" sz="1200" dirty="0">
                <a:latin typeface="Petrobras Sans" panose="020B0606020204030204" pitchFamily="34" charset="0"/>
              </a:rPr>
              <a:t>, permitindo o aperfeiçoamento de novos biocatalisadores desenvolvidos. - Realização da análise do ciclo de vida (ACV) dos </a:t>
            </a:r>
            <a:r>
              <a:rPr lang="pt-BR" sz="1200" dirty="0" err="1">
                <a:latin typeface="Petrobras Sans" panose="020B0606020204030204" pitchFamily="34" charset="0"/>
              </a:rPr>
              <a:t>biolubrificantes</a:t>
            </a:r>
            <a:r>
              <a:rPr lang="pt-BR" sz="1200" dirty="0">
                <a:latin typeface="Petrobras Sans" panose="020B0606020204030204" pitchFamily="34" charset="0"/>
              </a:rPr>
              <a:t> desenvolvidos, tendo como referência lubrificantes de origem mineral de Grupos I e II.</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2426 - DESENVOLVIMENTO ENZIMÁTICO DE BIOLUBRIFICANTES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4929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523220"/>
          </a:xfrm>
          <a:prstGeom prst="rect">
            <a:avLst/>
          </a:prstGeom>
          <a:noFill/>
        </p:spPr>
        <p:txBody>
          <a:bodyPr wrap="square" rtlCol="0">
            <a:spAutoFit/>
          </a:bodyPr>
          <a:lstStyle/>
          <a:p>
            <a:pPr algn="just"/>
            <a:r>
              <a:rPr lang="pt-BR" sz="1400" dirty="0">
                <a:latin typeface="Petrobras Sans" panose="020B0606020204030204" pitchFamily="34" charset="0"/>
              </a:rPr>
              <a:t>Desenvolver extensão de membranas de permeação de gás para o software HYSYS</a:t>
            </a:r>
            <a:r>
              <a:rPr lang="pt-BR" sz="1200" dirty="0">
                <a:latin typeface="Petrobras Sans" panose="020B0606020204030204" pitchFamily="34" charset="0"/>
              </a:rPr>
              <a:t>.</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2617 - Desenvolvimento Extensão de Membrana para simulador de processo HYSYS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252138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4185761"/>
          </a:xfrm>
          <a:prstGeom prst="rect">
            <a:avLst/>
          </a:prstGeom>
          <a:noFill/>
        </p:spPr>
        <p:txBody>
          <a:bodyPr wrap="square" rtlCol="0">
            <a:spAutoFit/>
          </a:bodyPr>
          <a:lstStyle/>
          <a:p>
            <a:pPr algn="just"/>
            <a:r>
              <a:rPr lang="pt-BR" sz="1400" dirty="0">
                <a:latin typeface="Petrobras Sans" panose="020B0606020204030204" pitchFamily="34" charset="0"/>
              </a:rPr>
              <a:t>Avaliar os processos de obtenção de novos </a:t>
            </a:r>
            <a:r>
              <a:rPr lang="pt-BR" sz="1400" dirty="0" err="1">
                <a:latin typeface="Petrobras Sans" panose="020B0606020204030204" pitchFamily="34" charset="0"/>
              </a:rPr>
              <a:t>biolubrificantes</a:t>
            </a:r>
            <a:r>
              <a:rPr lang="pt-BR" sz="1400" dirty="0">
                <a:latin typeface="Petrobras Sans" panose="020B0606020204030204" pitchFamily="34" charset="0"/>
              </a:rPr>
              <a:t> derivados de óleos vegetais, por meio de reações de esterificação, isomerização e </a:t>
            </a:r>
            <a:r>
              <a:rPr lang="pt-BR" sz="1400" dirty="0" err="1">
                <a:latin typeface="Petrobras Sans" panose="020B0606020204030204" pitchFamily="34" charset="0"/>
              </a:rPr>
              <a:t>epoxidação</a:t>
            </a:r>
            <a:r>
              <a:rPr lang="pt-BR" sz="1400" dirty="0">
                <a:latin typeface="Petrobras Sans" panose="020B0606020204030204" pitchFamily="34" charset="0"/>
              </a:rPr>
              <a:t>, em escala laboratorial e piloto, visando o desenvolvimento de produtos com elevada estabilidade oxidativa e baixa temperatura de fluidez. * Estudo das rotas sintéticas via esterificação com álcoois ramificados e </a:t>
            </a:r>
            <a:r>
              <a:rPr lang="pt-BR" sz="1400" dirty="0" err="1">
                <a:latin typeface="Petrobras Sans" panose="020B0606020204030204" pitchFamily="34" charset="0"/>
              </a:rPr>
              <a:t>epoxidação</a:t>
            </a:r>
            <a:r>
              <a:rPr lang="pt-BR" sz="1400" dirty="0">
                <a:latin typeface="Petrobras Sans" panose="020B0606020204030204" pitchFamily="34" charset="0"/>
              </a:rPr>
              <a:t> a partir de ácidos graxos; * Avaliação de catalisadores comerciais nas etapas de esterificação e abertura do anel </a:t>
            </a:r>
            <a:r>
              <a:rPr lang="pt-BR" sz="1400" dirty="0" err="1">
                <a:latin typeface="Petrobras Sans" panose="020B0606020204030204" pitchFamily="34" charset="0"/>
              </a:rPr>
              <a:t>oxirano</a:t>
            </a:r>
            <a:r>
              <a:rPr lang="pt-BR" sz="1400" dirty="0">
                <a:latin typeface="Petrobras Sans" panose="020B0606020204030204" pitchFamily="34" charset="0"/>
              </a:rPr>
              <a:t>; * Preparação de catalisadores heterogêneos, utilizando suportes </a:t>
            </a:r>
            <a:r>
              <a:rPr lang="pt-BR" sz="1400" dirty="0" err="1">
                <a:latin typeface="Petrobras Sans" panose="020B0606020204030204" pitchFamily="34" charset="0"/>
              </a:rPr>
              <a:t>mesoporosos</a:t>
            </a:r>
            <a:r>
              <a:rPr lang="pt-BR" sz="1400" dirty="0">
                <a:latin typeface="Petrobras Sans" panose="020B0606020204030204" pitchFamily="34" charset="0"/>
              </a:rPr>
              <a:t>; * Avaliação da influência das condições de síntese nas propriedades texturais, estruturais e morfológicas dos suportes; * Estudo da atividade catalítica e reutilização dos catalisadores heterogêneos (comerciais e sintetizados em laboratório); * Estudos avançados de síntese orgânica e caracterização química de derivados de ácidos graxos; * Estudo das reações de isomerização e obtenção de novos polióis ramificados; * Acompanhamento dos processos e realização de ensaios laboratoriais para verificação das propriedades físico-químicas dos </a:t>
            </a:r>
            <a:r>
              <a:rPr lang="pt-BR" sz="1400" dirty="0" err="1">
                <a:latin typeface="Petrobras Sans" panose="020B0606020204030204" pitchFamily="34" charset="0"/>
              </a:rPr>
              <a:t>biolubrificantes</a:t>
            </a:r>
            <a:r>
              <a:rPr lang="pt-BR" sz="1400" dirty="0">
                <a:latin typeface="Petrobras Sans" panose="020B0606020204030204" pitchFamily="34" charset="0"/>
              </a:rPr>
              <a:t>; * Planejamento dos processos de obtenção dos </a:t>
            </a:r>
            <a:r>
              <a:rPr lang="pt-BR" sz="1400" dirty="0" err="1">
                <a:latin typeface="Petrobras Sans" panose="020B0606020204030204" pitchFamily="34" charset="0"/>
              </a:rPr>
              <a:t>biolubrificantes</a:t>
            </a:r>
            <a:r>
              <a:rPr lang="pt-BR" sz="1400" dirty="0">
                <a:latin typeface="Petrobras Sans" panose="020B0606020204030204" pitchFamily="34" charset="0"/>
              </a:rPr>
              <a:t> em escala piloto; * Estudos detalhados da estabilidade </a:t>
            </a:r>
            <a:r>
              <a:rPr lang="pt-BR" sz="1400" dirty="0" err="1">
                <a:latin typeface="Petrobras Sans" panose="020B0606020204030204" pitchFamily="34" charset="0"/>
              </a:rPr>
              <a:t>termo-oxidativa</a:t>
            </a:r>
            <a:r>
              <a:rPr lang="pt-BR" sz="1400" dirty="0">
                <a:latin typeface="Petrobras Sans" panose="020B0606020204030204" pitchFamily="34" charset="0"/>
              </a:rPr>
              <a:t>, fluidez e da biodegradabilidade dos </a:t>
            </a:r>
            <a:r>
              <a:rPr lang="pt-BR" sz="1400" dirty="0" err="1">
                <a:latin typeface="Petrobras Sans" panose="020B0606020204030204" pitchFamily="34" charset="0"/>
              </a:rPr>
              <a:t>biolubrificantes</a:t>
            </a:r>
            <a:r>
              <a:rPr lang="pt-BR" sz="1400" dirty="0">
                <a:latin typeface="Petrobras Sans" panose="020B0606020204030204" pitchFamily="34" charset="0"/>
              </a:rPr>
              <a:t> obtidos. * Avaliação de catalisadores homogêneos comerciais e preparação de catalisadores homogêneos.</a:t>
            </a: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2427 - DESENVOLVIMENTO QUÍMICO DE BIOLUBRIFICANTES</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026357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738664"/>
          </a:xfrm>
          <a:prstGeom prst="rect">
            <a:avLst/>
          </a:prstGeom>
          <a:noFill/>
        </p:spPr>
        <p:txBody>
          <a:bodyPr wrap="square" rtlCol="0">
            <a:spAutoFit/>
          </a:bodyPr>
          <a:lstStyle/>
          <a:p>
            <a:pPr algn="just"/>
            <a:r>
              <a:rPr lang="pt-BR" sz="1400" dirty="0">
                <a:latin typeface="Petrobras Sans" panose="020B0606020204030204" pitchFamily="34" charset="0"/>
              </a:rPr>
              <a:t>Antecipação do final de testes de estanqueidade de BOP submarinos através de análise de dados do ensaio.</a:t>
            </a:r>
          </a:p>
          <a:p>
            <a:pPr algn="just"/>
            <a:endParaRPr lang="pt-BR" sz="1400" dirty="0">
              <a:latin typeface="Petrobras Sans" panose="020B0606020204030204" pitchFamily="34" charset="0"/>
            </a:endParaRP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2619 - Teste Preditivo de BOP</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975953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 person wearing safety goggles and holding a device&#10;&#10;Description automatically generated">
            <a:extLst>
              <a:ext uri="{FF2B5EF4-FFF2-40B4-BE49-F238E27FC236}">
                <a16:creationId xmlns:a16="http://schemas.microsoft.com/office/drawing/2014/main" id="{2AD8DA50-69F9-087B-B04A-5ECCCD34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grpSp>
        <p:nvGrpSpPr>
          <p:cNvPr id="9" name="Agrupar 8">
            <a:extLst>
              <a:ext uri="{FF2B5EF4-FFF2-40B4-BE49-F238E27FC236}">
                <a16:creationId xmlns:a16="http://schemas.microsoft.com/office/drawing/2014/main" id="{E29D07DC-B825-BACD-F6B0-D20371FA706C}"/>
              </a:ext>
            </a:extLst>
          </p:cNvPr>
          <p:cNvGrpSpPr>
            <a:grpSpLocks noGrp="1" noUngrp="1" noRot="1" noMove="1" noResize="1"/>
          </p:cNvGrpSpPr>
          <p:nvPr/>
        </p:nvGrpSpPr>
        <p:grpSpPr>
          <a:xfrm>
            <a:off x="-41847" y="-401520"/>
            <a:ext cx="7805335" cy="3627823"/>
            <a:chOff x="0" y="-447404"/>
            <a:chExt cx="7805335" cy="3627823"/>
          </a:xfrm>
        </p:grpSpPr>
        <p:grpSp>
          <p:nvGrpSpPr>
            <p:cNvPr id="10" name="Agrupar 9">
              <a:extLst>
                <a:ext uri="{FF2B5EF4-FFF2-40B4-BE49-F238E27FC236}">
                  <a16:creationId xmlns:a16="http://schemas.microsoft.com/office/drawing/2014/main" id="{A2F957C5-2B79-E30B-8D27-4DD34C1475B6}"/>
                </a:ext>
              </a:extLst>
            </p:cNvPr>
            <p:cNvGrpSpPr>
              <a:grpSpLocks noGrp="1" noUngrp="1" noRot="1" noMove="1" noResize="1"/>
            </p:cNvGrpSpPr>
            <p:nvPr/>
          </p:nvGrpSpPr>
          <p:grpSpPr>
            <a:xfrm>
              <a:off x="0" y="-91315"/>
              <a:ext cx="7805335" cy="2949848"/>
              <a:chOff x="0" y="-91315"/>
              <a:chExt cx="7805335" cy="2949848"/>
            </a:xfrm>
          </p:grpSpPr>
          <p:pic>
            <p:nvPicPr>
              <p:cNvPr id="12" name="Picture 4">
                <a:extLst>
                  <a:ext uri="{FF2B5EF4-FFF2-40B4-BE49-F238E27FC236}">
                    <a16:creationId xmlns:a16="http://schemas.microsoft.com/office/drawing/2014/main" id="{38EFB20D-C5E1-9C45-DD5A-CE486E3161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13" name="Rectangle 5">
                <a:extLst>
                  <a:ext uri="{FF2B5EF4-FFF2-40B4-BE49-F238E27FC236}">
                    <a16:creationId xmlns:a16="http://schemas.microsoft.com/office/drawing/2014/main" id="{E55FCD48-FCC5-85F0-5365-5CD6BDCBAE78}"/>
                  </a:ext>
                </a:extLst>
              </p:cNvPr>
              <p:cNvSpPr>
                <a:spLocks noGrp="1" noRot="1" noMove="1" noResize="1" noEditPoints="1" noAdjustHandles="1" noChangeArrowheads="1" noChangeShapeType="1"/>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14" name="Título 3">
                <a:extLst>
                  <a:ext uri="{FF2B5EF4-FFF2-40B4-BE49-F238E27FC236}">
                    <a16:creationId xmlns:a16="http://schemas.microsoft.com/office/drawing/2014/main" id="{6535FD29-39A9-3DA2-6846-99079E628DFC}"/>
                  </a:ext>
                </a:extLst>
              </p:cNvPr>
              <p:cNvSpPr txBox="1">
                <a:spLocks noGrp="1" noRot="1" noMove="1" noResize="1" noEditPoints="1" noAdjustHandles="1" noChangeArrowheads="1" noChangeShapeType="1"/>
              </p:cNvSpPr>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a:solidFill>
                      <a:schemeClr val="bg1"/>
                    </a:solidFill>
                    <a:latin typeface="Petrobras Sans" panose="020B0606020204030204" pitchFamily="34" charset="0"/>
                    <a:ea typeface="Times New Roman" panose="02020603050405020304" pitchFamily="18" charset="0"/>
                  </a:rPr>
                  <a:t>OPORTUNIDADE ABERTA</a:t>
                </a:r>
                <a:br>
                  <a:rPr lang="pt-BR" sz="2459" b="0" i="0">
                    <a:solidFill>
                      <a:srgbClr val="006298"/>
                    </a:solidFill>
                    <a:latin typeface="Petrobras Sans" panose="020B0606020204030204" pitchFamily="34" charset="0"/>
                  </a:rPr>
                </a:br>
                <a:r>
                  <a:rPr lang="pt-BR" sz="2459" b="0" i="0">
                    <a:solidFill>
                      <a:srgbClr val="EBFF00"/>
                    </a:solidFill>
                    <a:latin typeface="Petrobras Sans" panose="020B0606020204030204" pitchFamily="34" charset="0"/>
                  </a:rPr>
                  <a:t>—</a:t>
                </a:r>
              </a:p>
            </p:txBody>
          </p:sp>
          <p:grpSp>
            <p:nvGrpSpPr>
              <p:cNvPr id="15" name="Group 24">
                <a:extLst>
                  <a:ext uri="{FF2B5EF4-FFF2-40B4-BE49-F238E27FC236}">
                    <a16:creationId xmlns:a16="http://schemas.microsoft.com/office/drawing/2014/main" id="{2EA4E8F6-04DA-904A-BE71-DA2465BA36A6}"/>
                  </a:ext>
                </a:extLst>
              </p:cNvPr>
              <p:cNvGrpSpPr>
                <a:grpSpLocks noGrp="1" noUngrp="1" noRot="1" noMove="1" noResize="1"/>
              </p:cNvGrpSpPr>
              <p:nvPr/>
            </p:nvGrpSpPr>
            <p:grpSpPr>
              <a:xfrm>
                <a:off x="4433711" y="-91315"/>
                <a:ext cx="3177238" cy="931981"/>
                <a:chOff x="8060011" y="-77493"/>
                <a:chExt cx="4140256" cy="1243358"/>
              </a:xfrm>
            </p:grpSpPr>
            <p:sp>
              <p:nvSpPr>
                <p:cNvPr id="16" name="Forma Livre 26">
                  <a:extLst>
                    <a:ext uri="{FF2B5EF4-FFF2-40B4-BE49-F238E27FC236}">
                      <a16:creationId xmlns:a16="http://schemas.microsoft.com/office/drawing/2014/main" id="{93D9FBD5-963E-F5BC-A408-46E107C34F70}"/>
                    </a:ext>
                  </a:extLst>
                </p:cNvPr>
                <p:cNvSpPr>
                  <a:spLocks noGrp="1" noRot="1" noMove="1" noResize="1" noEditPoints="1" noAdjustHandles="1" noChangeArrowheads="1" noChangeShapeType="1"/>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7" name="Imagem 27">
                  <a:extLst>
                    <a:ext uri="{FF2B5EF4-FFF2-40B4-BE49-F238E27FC236}">
                      <a16:creationId xmlns:a16="http://schemas.microsoft.com/office/drawing/2014/main" id="{15067B40-9F11-4443-3591-5B82494F17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11" name="Gráfico 26">
              <a:extLst>
                <a:ext uri="{FF2B5EF4-FFF2-40B4-BE49-F238E27FC236}">
                  <a16:creationId xmlns:a16="http://schemas.microsoft.com/office/drawing/2014/main" id="{E4E5C59A-027D-AC34-BB77-6F8606921CDE}"/>
                </a:ext>
              </a:extLst>
            </p:cNvPr>
            <p:cNvPicPr>
              <a:picLocks noGrp="1" noRot="1" noChangeAspect="1" noMove="1" noResize="1" noEditPoints="1" noAdjustHandles="1" noChangeArrowheads="1" noChangeShapeType="1" noCrop="1"/>
            </p:cNvPicPr>
            <p:nvPr/>
          </p:nvPicPr>
          <p:blipFill rotWithShape="1">
            <a:blip r:embed="rId5">
              <a:extLst>
                <a:ext uri="{96DAC541-7B7A-43D3-8B79-37D633B846F1}">
                  <asvg:svgBlip xmlns:asvg="http://schemas.microsoft.com/office/drawing/2016/SVG/main" r:embed="rId6"/>
                </a:ext>
              </a:extLst>
            </a:blip>
            <a:srcRect l="41957" t="23393" r="-8980"/>
            <a:stretch/>
          </p:blipFill>
          <p:spPr>
            <a:xfrm rot="900000" flipV="1">
              <a:off x="362649" y="-447404"/>
              <a:ext cx="2855579" cy="3627823"/>
            </a:xfrm>
            <a:prstGeom prst="rect">
              <a:avLst/>
            </a:prstGeom>
          </p:spPr>
        </p:pic>
      </p:grpSp>
      <p:sp>
        <p:nvSpPr>
          <p:cNvPr id="6" name="TextBox 3">
            <a:extLst>
              <a:ext uri="{FF2B5EF4-FFF2-40B4-BE49-F238E27FC236}">
                <a16:creationId xmlns:a16="http://schemas.microsoft.com/office/drawing/2014/main" id="{79B65977-B6D5-BF38-8545-7CB6DDA2A51F}"/>
              </a:ext>
            </a:extLst>
          </p:cNvPr>
          <p:cNvSpPr txBox="1"/>
          <p:nvPr/>
        </p:nvSpPr>
        <p:spPr>
          <a:xfrm>
            <a:off x="539750" y="4465031"/>
            <a:ext cx="6443663" cy="1169551"/>
          </a:xfrm>
          <a:prstGeom prst="rect">
            <a:avLst/>
          </a:prstGeom>
          <a:noFill/>
        </p:spPr>
        <p:txBody>
          <a:bodyPr wrap="square" rtlCol="0">
            <a:spAutoFit/>
          </a:bodyPr>
          <a:lstStyle/>
          <a:p>
            <a:pPr algn="just"/>
            <a:r>
              <a:rPr lang="pt-BR" sz="1400" dirty="0">
                <a:latin typeface="Petrobras Sans" panose="020B0606020204030204" pitchFamily="34" charset="0"/>
              </a:rPr>
              <a:t>Avaliar o potencial de emprego de coque verde de petróleo do tipo esponja com diferentes requisitos de qualidade na produção de grafite a ser utilizado como anodo em baterias de íon lítio. ¿</a:t>
            </a:r>
          </a:p>
          <a:p>
            <a:pPr algn="just"/>
            <a:endParaRPr lang="pt-BR" sz="1400" dirty="0">
              <a:latin typeface="Petrobras Sans" panose="020B0606020204030204" pitchFamily="34" charset="0"/>
            </a:endParaRPr>
          </a:p>
          <a:p>
            <a:pPr algn="just"/>
            <a:endParaRPr lang="pt-BR" sz="1400" dirty="0">
              <a:latin typeface="Petrobras Sans" panose="020B0606020204030204" pitchFamily="34" charset="0"/>
            </a:endParaRPr>
          </a:p>
        </p:txBody>
      </p:sp>
      <p:sp>
        <p:nvSpPr>
          <p:cNvPr id="7" name="Título 3">
            <a:hlinkClick r:id="rId7"/>
            <a:extLst>
              <a:ext uri="{FF2B5EF4-FFF2-40B4-BE49-F238E27FC236}">
                <a16:creationId xmlns:a16="http://schemas.microsoft.com/office/drawing/2014/main" id="{2FBF24A4-75E0-DF0B-D2FC-6444D2C4064F}"/>
              </a:ext>
            </a:extLst>
          </p:cNvPr>
          <p:cNvSpPr txBox="1">
            <a:spLocks/>
          </p:cNvSpPr>
          <p:nvPr/>
        </p:nvSpPr>
        <p:spPr>
          <a:xfrm>
            <a:off x="530402" y="3425263"/>
            <a:ext cx="6357202" cy="8254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2000" i="0" dirty="0"/>
              <a:t>2616 - Uso do coque de petróleo em baterias de íon lítio.</a:t>
            </a:r>
          </a:p>
        </p:txBody>
      </p: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cxnSp>
        <p:nvCxnSpPr>
          <p:cNvPr id="4" name="Straight Connector 12">
            <a:extLst>
              <a:ext uri="{FF2B5EF4-FFF2-40B4-BE49-F238E27FC236}">
                <a16:creationId xmlns:a16="http://schemas.microsoft.com/office/drawing/2014/main" id="{162C25D4-CD5B-818B-B014-8408219BC2FF}"/>
              </a:ext>
            </a:extLst>
          </p:cNvPr>
          <p:cNvCxnSpPr>
            <a:cxnSpLocks/>
          </p:cNvCxnSpPr>
          <p:nvPr/>
        </p:nvCxnSpPr>
        <p:spPr>
          <a:xfrm>
            <a:off x="539750" y="4250750"/>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grpSp>
        <p:nvGrpSpPr>
          <p:cNvPr id="2" name="Agrupar 1">
            <a:extLst>
              <a:ext uri="{FF2B5EF4-FFF2-40B4-BE49-F238E27FC236}">
                <a16:creationId xmlns:a16="http://schemas.microsoft.com/office/drawing/2014/main" id="{AE9880E0-E52E-344E-4722-39E764104631}"/>
              </a:ext>
            </a:extLst>
          </p:cNvPr>
          <p:cNvGrpSpPr/>
          <p:nvPr/>
        </p:nvGrpSpPr>
        <p:grpSpPr>
          <a:xfrm>
            <a:off x="3276372" y="8577471"/>
            <a:ext cx="7102086" cy="790452"/>
            <a:chOff x="661402" y="7313080"/>
            <a:chExt cx="7102086" cy="790452"/>
          </a:xfrm>
        </p:grpSpPr>
        <p:pic>
          <p:nvPicPr>
            <p:cNvPr id="3" name="Gráfico 2" descr="Internet com preenchimento sólido">
              <a:hlinkClick r:id="rId9"/>
              <a:extLst>
                <a:ext uri="{FF2B5EF4-FFF2-40B4-BE49-F238E27FC236}">
                  <a16:creationId xmlns:a16="http://schemas.microsoft.com/office/drawing/2014/main" id="{AE4E03ED-E622-98D6-F5C0-31C0761A7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402" y="7313080"/>
              <a:ext cx="790452" cy="790452"/>
            </a:xfrm>
            <a:prstGeom prst="rect">
              <a:avLst/>
            </a:prstGeom>
          </p:spPr>
        </p:pic>
        <p:sp>
          <p:nvSpPr>
            <p:cNvPr id="5" name="Título 3">
              <a:extLst>
                <a:ext uri="{FF2B5EF4-FFF2-40B4-BE49-F238E27FC236}">
                  <a16:creationId xmlns:a16="http://schemas.microsoft.com/office/drawing/2014/main" id="{60E9BCFA-D003-8888-823F-624719B32CB0}"/>
                </a:ext>
              </a:extLst>
            </p:cNvPr>
            <p:cNvSpPr txBox="1">
              <a:spLocks/>
            </p:cNvSpPr>
            <p:nvPr/>
          </p:nvSpPr>
          <p:spPr>
            <a:xfrm>
              <a:off x="1442505" y="7422931"/>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a:solidFill>
                    <a:srgbClr val="008542"/>
                  </a:solidFill>
                  <a:latin typeface="Open Sans" panose="020B0606030504020204" pitchFamily="34" charset="0"/>
                  <a:ea typeface="+mn-ea"/>
                  <a:cs typeface="+mn-cs"/>
                </a:rPr>
                <a:t>Acesse o Portal do Conexões</a:t>
              </a:r>
              <a:endParaRPr lang="pt-BR" sz="4400" b="1">
                <a:solidFill>
                  <a:srgbClr val="008542"/>
                </a:solidFill>
                <a:latin typeface="Petrobras Sans" panose="020B0606020204030204" pitchFamily="34" charset="0"/>
              </a:endParaRPr>
            </a:p>
          </p:txBody>
        </p:sp>
        <p:sp>
          <p:nvSpPr>
            <p:cNvPr id="8" name="Título 3">
              <a:hlinkClick r:id="rId12"/>
              <a:extLst>
                <a:ext uri="{FF2B5EF4-FFF2-40B4-BE49-F238E27FC236}">
                  <a16:creationId xmlns:a16="http://schemas.microsoft.com/office/drawing/2014/main" id="{02A525A4-2D31-1A4D-4CAF-7E68855CAE23}"/>
                </a:ext>
              </a:extLst>
            </p:cNvPr>
            <p:cNvSpPr txBox="1">
              <a:spLocks/>
            </p:cNvSpPr>
            <p:nvPr/>
          </p:nvSpPr>
          <p:spPr>
            <a:xfrm>
              <a:off x="1442505" y="76679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469615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Gráfico de superfície&#10;&#10;Descrição gerada automaticamente">
            <a:extLst>
              <a:ext uri="{FF2B5EF4-FFF2-40B4-BE49-F238E27FC236}">
                <a16:creationId xmlns:a16="http://schemas.microsoft.com/office/drawing/2014/main" id="{FB009C6B-CB70-60B0-B392-21BFA68B9FDD}"/>
              </a:ext>
            </a:extLst>
          </p:cNvPr>
          <p:cNvPicPr>
            <a:picLocks noChangeAspect="1"/>
          </p:cNvPicPr>
          <p:nvPr/>
        </p:nvPicPr>
        <p:blipFill rotWithShape="1">
          <a:blip r:embed="rId2">
            <a:extLst>
              <a:ext uri="{28A0092B-C50C-407E-A947-70E740481C1C}">
                <a14:useLocalDpi xmlns:a14="http://schemas.microsoft.com/office/drawing/2010/main" val="0"/>
              </a:ext>
            </a:extLst>
          </a:blip>
          <a:srcRect t="10577" b="9423"/>
          <a:stretch/>
        </p:blipFill>
        <p:spPr>
          <a:xfrm>
            <a:off x="0" y="3132137"/>
            <a:ext cx="7559676" cy="7559676"/>
          </a:xfrm>
          <a:prstGeom prst="rect">
            <a:avLst/>
          </a:prstGeom>
        </p:spPr>
      </p:pic>
      <p:sp>
        <p:nvSpPr>
          <p:cNvPr id="3" name="Retângulo 2">
            <a:extLst>
              <a:ext uri="{FF2B5EF4-FFF2-40B4-BE49-F238E27FC236}">
                <a16:creationId xmlns:a16="http://schemas.microsoft.com/office/drawing/2014/main" id="{FD0512EE-7AEE-08EE-A16E-CB1754F772ED}"/>
              </a:ext>
            </a:extLst>
          </p:cNvPr>
          <p:cNvSpPr/>
          <p:nvPr/>
        </p:nvSpPr>
        <p:spPr>
          <a:xfrm>
            <a:off x="0" y="1"/>
            <a:ext cx="7559675" cy="3316940"/>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Forma Livre 26">
            <a:extLst>
              <a:ext uri="{FF2B5EF4-FFF2-40B4-BE49-F238E27FC236}">
                <a16:creationId xmlns:a16="http://schemas.microsoft.com/office/drawing/2014/main" id="{1DEE25C6-FA2D-028F-18DC-69901E43DB4D}"/>
              </a:ext>
            </a:extLst>
          </p:cNvPr>
          <p:cNvSpPr/>
          <p:nvPr/>
        </p:nvSpPr>
        <p:spPr>
          <a:xfrm>
            <a:off x="4391864" y="-45431"/>
            <a:ext cx="3177238" cy="931981"/>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10" name="Imagem 27">
            <a:extLst>
              <a:ext uri="{FF2B5EF4-FFF2-40B4-BE49-F238E27FC236}">
                <a16:creationId xmlns:a16="http://schemas.microsoft.com/office/drawing/2014/main" id="{077B14E2-3809-D31C-C297-7E14A729FF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0194" y="116925"/>
            <a:ext cx="1627113" cy="481934"/>
          </a:xfrm>
          <a:prstGeom prst="rect">
            <a:avLst/>
          </a:prstGeom>
          <a:noFill/>
        </p:spPr>
      </p:pic>
      <p:sp>
        <p:nvSpPr>
          <p:cNvPr id="6" name="CaixaDeTexto 5">
            <a:extLst>
              <a:ext uri="{FF2B5EF4-FFF2-40B4-BE49-F238E27FC236}">
                <a16:creationId xmlns:a16="http://schemas.microsoft.com/office/drawing/2014/main" id="{87A8425C-25B4-C958-7EDD-F666F53E8455}"/>
              </a:ext>
            </a:extLst>
          </p:cNvPr>
          <p:cNvSpPr txBox="1"/>
          <p:nvPr/>
        </p:nvSpPr>
        <p:spPr>
          <a:xfrm>
            <a:off x="535547" y="939188"/>
            <a:ext cx="4704109" cy="923330"/>
          </a:xfrm>
          <a:prstGeom prst="rect">
            <a:avLst/>
          </a:prstGeom>
          <a:noFill/>
        </p:spPr>
        <p:txBody>
          <a:bodyPr wrap="square">
            <a:spAutoFit/>
          </a:bodyPr>
          <a:lstStyle/>
          <a:p>
            <a:r>
              <a:rPr lang="pt-BR" b="1" i="0">
                <a:solidFill>
                  <a:schemeClr val="bg1"/>
                </a:solidFill>
                <a:effectLst/>
                <a:latin typeface="Petrobras Sans" panose="020B0606020204030204"/>
              </a:rPr>
              <a:t>Em caso de dúvidas, entre em </a:t>
            </a:r>
          </a:p>
          <a:p>
            <a:r>
              <a:rPr lang="pt-BR" b="1" i="0">
                <a:solidFill>
                  <a:schemeClr val="bg1"/>
                </a:solidFill>
                <a:effectLst/>
                <a:latin typeface="Petrobras Sans" panose="020B0606020204030204"/>
              </a:rPr>
              <a:t>contato conosco através do e-mail: </a:t>
            </a:r>
            <a:r>
              <a:rPr lang="en-US" b="1" i="0">
                <a:solidFill>
                  <a:schemeClr val="bg1"/>
                </a:solidFill>
                <a:effectLst/>
                <a:latin typeface="Petrobras Sans" panose="020B0606020204030204"/>
              </a:rPr>
              <a:t> </a:t>
            </a:r>
            <a:r>
              <a:rPr lang="en-US" b="1" i="0" u="sng">
                <a:solidFill>
                  <a:srgbClr val="EBFF00"/>
                </a:solidFill>
                <a:effectLst/>
                <a:latin typeface="Petrobras Sans" panose="020B0606020204030204"/>
              </a:rPr>
              <a:t>conexoesparainovacao@petrobras.com.br</a:t>
            </a:r>
            <a:endParaRPr lang="pt-BR" sz="1400" b="1" u="none" strike="noStrike">
              <a:solidFill>
                <a:srgbClr val="EBFF00"/>
              </a:solidFill>
              <a:effectLst/>
              <a:latin typeface="Petrobras Sans" panose="020B0606020204030204"/>
            </a:endParaRPr>
          </a:p>
        </p:txBody>
      </p:sp>
      <p:sp>
        <p:nvSpPr>
          <p:cNvPr id="11" name="CaixaDeTexto 10">
            <a:extLst>
              <a:ext uri="{FF2B5EF4-FFF2-40B4-BE49-F238E27FC236}">
                <a16:creationId xmlns:a16="http://schemas.microsoft.com/office/drawing/2014/main" id="{AF48B5EC-85BD-CB2C-BA48-79E98341DAB4}"/>
              </a:ext>
            </a:extLst>
          </p:cNvPr>
          <p:cNvSpPr txBox="1"/>
          <p:nvPr/>
        </p:nvSpPr>
        <p:spPr>
          <a:xfrm>
            <a:off x="539750" y="2347007"/>
            <a:ext cx="6443663" cy="646331"/>
          </a:xfrm>
          <a:prstGeom prst="rect">
            <a:avLst/>
          </a:prstGeom>
          <a:noFill/>
        </p:spPr>
        <p:txBody>
          <a:bodyPr wrap="square">
            <a:spAutoFit/>
          </a:bodyPr>
          <a:lstStyle/>
          <a:p>
            <a:pPr algn="r"/>
            <a:r>
              <a:rPr lang="pt-BR" dirty="0">
                <a:solidFill>
                  <a:schemeClr val="bg1"/>
                </a:solidFill>
                <a:latin typeface="Petrobras Sans" panose="020B0606020204030204" pitchFamily="34" charset="0"/>
              </a:rPr>
              <a:t>Acesse</a:t>
            </a:r>
            <a:r>
              <a:rPr lang="pt-BR" dirty="0">
                <a:solidFill>
                  <a:schemeClr val="bg1"/>
                </a:solidFill>
                <a:latin typeface="Petrobras Sans XBold" panose="020B0806020204030204" pitchFamily="34" charset="0"/>
              </a:rPr>
              <a:t> </a:t>
            </a:r>
            <a:r>
              <a:rPr lang="pt-BR" b="1" dirty="0">
                <a:solidFill>
                  <a:schemeClr val="bg1"/>
                </a:solidFill>
                <a:latin typeface="Petrobras Sans XBold" panose="020B0806020204030204" pitchFamily="34" charset="0"/>
                <a:hlinkClick r:id="rId4">
                  <a:extLst>
                    <a:ext uri="{A12FA001-AC4F-418D-AE19-62706E023703}">
                      <ahyp:hlinkClr xmlns:ahyp="http://schemas.microsoft.com/office/drawing/2018/hyperlinkcolor" val="tx"/>
                    </a:ext>
                  </a:extLst>
                </a:hlinkClick>
              </a:rPr>
              <a:t>conexoes-inovacao.petrobras.com.br</a:t>
            </a:r>
            <a:endParaRPr lang="pt-BR" b="1" dirty="0">
              <a:solidFill>
                <a:schemeClr val="bg1"/>
              </a:solidFill>
              <a:latin typeface="Petrobras Sans XBold" panose="020B0806020204030204" pitchFamily="34" charset="0"/>
            </a:endParaRPr>
          </a:p>
          <a:p>
            <a:pPr algn="r"/>
            <a:r>
              <a:rPr lang="pt-BR" dirty="0">
                <a:solidFill>
                  <a:schemeClr val="bg1"/>
                </a:solidFill>
                <a:latin typeface="Petrobras Sans" panose="020B0606020204030204" pitchFamily="34" charset="0"/>
              </a:rPr>
              <a:t>e siga </a:t>
            </a:r>
            <a:r>
              <a:rPr lang="pt-BR" b="1" dirty="0">
                <a:solidFill>
                  <a:schemeClr val="bg1"/>
                </a:solidFill>
                <a:latin typeface="Petrobras Sans" panose="020B0606020204030204" pitchFamily="34" charset="0"/>
              </a:rPr>
              <a:t>@petrobras </a:t>
            </a:r>
            <a:r>
              <a:rPr lang="pt-BR" dirty="0">
                <a:solidFill>
                  <a:schemeClr val="bg1"/>
                </a:solidFill>
                <a:latin typeface="Petrobras Sans" panose="020B0606020204030204" pitchFamily="34" charset="0"/>
              </a:rPr>
              <a:t>nas redes sociais</a:t>
            </a:r>
            <a:endParaRPr lang="pt-BR" dirty="0">
              <a:solidFill>
                <a:schemeClr val="bg1"/>
              </a:solidFill>
            </a:endParaRPr>
          </a:p>
        </p:txBody>
      </p:sp>
    </p:spTree>
    <p:extLst>
      <p:ext uri="{BB962C8B-B14F-4D97-AF65-F5344CB8AC3E}">
        <p14:creationId xmlns:p14="http://schemas.microsoft.com/office/powerpoint/2010/main" val="241637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723549"/>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O desafio consta em desenvolver uma ferramenta (soft tech) para avaliação de imagens geradas na inspeção por ultrassom </a:t>
            </a:r>
            <a:r>
              <a:rPr lang="pt-BR" sz="1600" dirty="0" err="1">
                <a:solidFill>
                  <a:srgbClr val="373737"/>
                </a:solidFill>
                <a:latin typeface="Petrobras Sans" panose="020B0606020204030204" pitchFamily="34" charset="0"/>
              </a:rPr>
              <a:t>Phased</a:t>
            </a:r>
            <a:r>
              <a:rPr lang="pt-BR" sz="1600" dirty="0">
                <a:solidFill>
                  <a:srgbClr val="373737"/>
                </a:solidFill>
                <a:latin typeface="Petrobras Sans" panose="020B0606020204030204" pitchFamily="34" charset="0"/>
              </a:rPr>
              <a:t> </a:t>
            </a:r>
            <a:r>
              <a:rPr lang="pt-BR" sz="1600" dirty="0" err="1">
                <a:solidFill>
                  <a:srgbClr val="373737"/>
                </a:solidFill>
                <a:latin typeface="Petrobras Sans" panose="020B0606020204030204" pitchFamily="34" charset="0"/>
              </a:rPr>
              <a:t>Array</a:t>
            </a:r>
            <a:r>
              <a:rPr lang="pt-BR" sz="1600" dirty="0">
                <a:solidFill>
                  <a:srgbClr val="373737"/>
                </a:solidFill>
                <a:latin typeface="Petrobras Sans" panose="020B0606020204030204" pitchFamily="34" charset="0"/>
              </a:rPr>
              <a:t> realizadas em juntas soldadas de dutos rígidos submarinos com objetivo de verificar/assistir o laudo do inspetor, de forma automatizada, identificando a geometria da solda, possível presença de descontinuidades e suas dimensões.</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237 - Laudo assistido de inspeções de soldas de dutos rígidos submarinos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55214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723549"/>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Com a avançada idade das bocas de sino BSN 300, tem se observado em inspeção, diversas anomalias relacionadas a rupturas das bocas e quedas do </a:t>
            </a:r>
            <a:r>
              <a:rPr lang="pt-BR" sz="1600" dirty="0" err="1">
                <a:solidFill>
                  <a:srgbClr val="373737"/>
                </a:solidFill>
                <a:latin typeface="Petrobras Sans" panose="020B0606020204030204" pitchFamily="34" charset="0"/>
              </a:rPr>
              <a:t>enrijecedor</a:t>
            </a:r>
            <a:r>
              <a:rPr lang="pt-BR" sz="1600" dirty="0">
                <a:solidFill>
                  <a:srgbClr val="373737"/>
                </a:solidFill>
                <a:latin typeface="Petrobras Sans" panose="020B0606020204030204" pitchFamily="34" charset="0"/>
              </a:rPr>
              <a:t> de curvatura. O fato é que só é possível a identificação dessas anomalias mediante a inspeção submarina (ROV ou Mergulhador). Essas anomalias podem causar danos nos </a:t>
            </a:r>
            <a:r>
              <a:rPr lang="pt-BR" sz="1600" dirty="0" err="1">
                <a:solidFill>
                  <a:srgbClr val="373737"/>
                </a:solidFill>
                <a:latin typeface="Petrobras Sans" panose="020B0606020204030204" pitchFamily="34" charset="0"/>
              </a:rPr>
              <a:t>riser</a:t>
            </a:r>
            <a:r>
              <a:rPr lang="pt-BR" sz="1600" dirty="0">
                <a:solidFill>
                  <a:srgbClr val="373737"/>
                </a:solidFill>
                <a:latin typeface="Petrobras Sans" panose="020B0606020204030204" pitchFamily="34" charset="0"/>
              </a:rPr>
              <a:t>, resultando em acidentes com impacto ao meio ambiente, patrimônio, pessoas e imagem.</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238 - Tecnologia de monitoramento de queda de Boca de sino ou </a:t>
            </a:r>
            <a:r>
              <a:rPr lang="pt-BR" sz="2000" i="0" dirty="0" err="1"/>
              <a:t>Enrijecedor</a:t>
            </a:r>
            <a:r>
              <a:rPr lang="pt-BR" sz="2000" i="0" dirty="0"/>
              <a:t> de Curvatura</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08578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984885"/>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Identificar se existe acúmulo de água no espaço anular de cada tramo de uma interligação de dutos flexíveis em operação, sem que haja necessidade de acoplar uma ferramenta (sistema de inspeção). </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239 - Inspeção sem contato (varredura) ou monitoração do alagamento do anular de dutos flexíveis</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116853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2462213"/>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Temos um conceito (em patenteamento) para mapeamento de espessura em </a:t>
            </a:r>
            <a:r>
              <a:rPr lang="pt-BR" sz="1600" dirty="0" err="1">
                <a:solidFill>
                  <a:srgbClr val="373737"/>
                </a:solidFill>
                <a:latin typeface="Petrobras Sans" panose="020B0606020204030204" pitchFamily="34" charset="0"/>
              </a:rPr>
              <a:t>spools</a:t>
            </a:r>
            <a:r>
              <a:rPr lang="pt-BR" sz="1600" dirty="0">
                <a:solidFill>
                  <a:srgbClr val="373737"/>
                </a:solidFill>
                <a:latin typeface="Petrobras Sans" panose="020B0606020204030204" pitchFamily="34" charset="0"/>
              </a:rPr>
              <a:t> de equipamentos submarinos, que possui elevadas eficiência de cobertura e velocidade de varredura. Estamos avaliando a possibilidade de motorizá-lo, para ampliar o alcance de uso além do limite do braço do ROV, o que aumenta bastante a abrangência de utilização da ferramenta para diferentes tipos de equipamentos submarinos. Temos a intenção de que a motorização permita não apenas movimentar a ferramenta ao longo do </a:t>
            </a:r>
            <a:r>
              <a:rPr lang="pt-BR" sz="1600" dirty="0" err="1">
                <a:solidFill>
                  <a:srgbClr val="373737"/>
                </a:solidFill>
                <a:latin typeface="Petrobras Sans" panose="020B0606020204030204" pitchFamily="34" charset="0"/>
              </a:rPr>
              <a:t>spool</a:t>
            </a:r>
            <a:r>
              <a:rPr lang="pt-BR" sz="1600" dirty="0">
                <a:solidFill>
                  <a:srgbClr val="373737"/>
                </a:solidFill>
                <a:latin typeface="Petrobras Sans" panose="020B0606020204030204" pitchFamily="34" charset="0"/>
              </a:rPr>
              <a:t> (incluindo trechos curvos), como desviar de eventuais obstáculos no caminho.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240 - Motorização de ferramenta submarina específica de mapeamento de espessura</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374630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descr="A person wearing safety goggles and holding a device&#10;&#10;Description automatically generated">
            <a:extLst>
              <a:ext uri="{FF2B5EF4-FFF2-40B4-BE49-F238E27FC236}">
                <a16:creationId xmlns:a16="http://schemas.microsoft.com/office/drawing/2014/main" id="{CAF1BD3F-B3A7-2C54-4480-BD033B98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7" y="-1"/>
            <a:ext cx="5080561" cy="2902225"/>
          </a:xfrm>
          <a:prstGeom prst="rect">
            <a:avLst/>
          </a:prstGeom>
        </p:spPr>
      </p:pic>
      <p:sp>
        <p:nvSpPr>
          <p:cNvPr id="6" name="TextBox 3">
            <a:extLst>
              <a:ext uri="{FF2B5EF4-FFF2-40B4-BE49-F238E27FC236}">
                <a16:creationId xmlns:a16="http://schemas.microsoft.com/office/drawing/2014/main" id="{79B65977-B6D5-BF38-8545-7CB6DDA2A51F}"/>
              </a:ext>
            </a:extLst>
          </p:cNvPr>
          <p:cNvSpPr txBox="1"/>
          <p:nvPr/>
        </p:nvSpPr>
        <p:spPr>
          <a:xfrm>
            <a:off x="471507" y="4267457"/>
            <a:ext cx="6646757" cy="1231106"/>
          </a:xfrm>
          <a:prstGeom prst="rect">
            <a:avLst/>
          </a:prstGeom>
          <a:noFill/>
        </p:spPr>
        <p:txBody>
          <a:bodyPr wrap="square" rtlCol="0">
            <a:spAutoFit/>
          </a:bodyPr>
          <a:lstStyle/>
          <a:p>
            <a:pPr algn="l"/>
            <a:r>
              <a:rPr lang="pt-BR" sz="1600" dirty="0">
                <a:solidFill>
                  <a:srgbClr val="373737"/>
                </a:solidFill>
                <a:latin typeface="Petrobras Sans" panose="020B0606020204030204" pitchFamily="34" charset="0"/>
              </a:rPr>
              <a:t>Análise dos dados dos sensores, permitindo a identificação do envelope de operação; e toda a estruturação da camada de disponibilização dos dados nos sistemas corporativos e o processo de alarme, garantindo a rápida resposta num evento indesejado.</a:t>
            </a:r>
          </a:p>
          <a:p>
            <a:pPr algn="l"/>
            <a:endParaRPr lang="pt-BR" sz="1000" dirty="0">
              <a:solidFill>
                <a:srgbClr val="373737"/>
              </a:solidFill>
              <a:latin typeface="Petrobras Sans" panose="020B0606020204030204" pitchFamily="34" charset="0"/>
            </a:endParaRPr>
          </a:p>
        </p:txBody>
      </p:sp>
      <p:sp>
        <p:nvSpPr>
          <p:cNvPr id="7" name="Título 3">
            <a:hlinkClick r:id="rId3"/>
            <a:extLst>
              <a:ext uri="{FF2B5EF4-FFF2-40B4-BE49-F238E27FC236}">
                <a16:creationId xmlns:a16="http://schemas.microsoft.com/office/drawing/2014/main" id="{2FBF24A4-75E0-DF0B-D2FC-6444D2C4064F}"/>
              </a:ext>
            </a:extLst>
          </p:cNvPr>
          <p:cNvSpPr txBox="1">
            <a:spLocks/>
          </p:cNvSpPr>
          <p:nvPr/>
        </p:nvSpPr>
        <p:spPr>
          <a:xfrm>
            <a:off x="530402" y="3342598"/>
            <a:ext cx="6443662" cy="817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pPr algn="l"/>
            <a:r>
              <a:rPr lang="pt-BR" sz="2000" i="0" dirty="0"/>
              <a:t>247 - Caracterização do envelope operacional de poços desconectados e em monitoramento via sistema hidro acústico</a:t>
            </a:r>
          </a:p>
        </p:txBody>
      </p:sp>
      <p:cxnSp>
        <p:nvCxnSpPr>
          <p:cNvPr id="8" name="Straight Connector 12">
            <a:extLst>
              <a:ext uri="{FF2B5EF4-FFF2-40B4-BE49-F238E27FC236}">
                <a16:creationId xmlns:a16="http://schemas.microsoft.com/office/drawing/2014/main" id="{5BC19C96-0593-44A2-C7B9-6A64B16AE2DB}"/>
              </a:ext>
            </a:extLst>
          </p:cNvPr>
          <p:cNvCxnSpPr>
            <a:cxnSpLocks/>
          </p:cNvCxnSpPr>
          <p:nvPr/>
        </p:nvCxnSpPr>
        <p:spPr>
          <a:xfrm>
            <a:off x="539750" y="4115711"/>
            <a:ext cx="384271" cy="0"/>
          </a:xfrm>
          <a:prstGeom prst="line">
            <a:avLst/>
          </a:prstGeom>
          <a:ln w="38100">
            <a:solidFill>
              <a:srgbClr val="EBFF00"/>
            </a:solidFill>
          </a:ln>
        </p:spPr>
        <p:style>
          <a:lnRef idx="2">
            <a:schemeClr val="dk1"/>
          </a:lnRef>
          <a:fillRef idx="0">
            <a:schemeClr val="dk1"/>
          </a:fillRef>
          <a:effectRef idx="1">
            <a:schemeClr val="dk1"/>
          </a:effectRef>
          <a:fontRef idx="minor">
            <a:schemeClr val="tx1"/>
          </a:fontRef>
        </p:style>
      </p:cxnSp>
      <p:pic>
        <p:nvPicPr>
          <p:cNvPr id="27" name="Imagem 26" descr="Uma imagem contendo Diagrama&#10;&#10;Descrição gerada automaticamente">
            <a:extLst>
              <a:ext uri="{FF2B5EF4-FFF2-40B4-BE49-F238E27FC236}">
                <a16:creationId xmlns:a16="http://schemas.microsoft.com/office/drawing/2014/main" id="{0D72F84F-1E24-0751-8929-FF4D71768C0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2742" r="40628"/>
          <a:stretch/>
        </p:blipFill>
        <p:spPr>
          <a:xfrm>
            <a:off x="-8119" y="8339882"/>
            <a:ext cx="3802685" cy="2386322"/>
          </a:xfrm>
          <a:prstGeom prst="rect">
            <a:avLst/>
          </a:prstGeom>
        </p:spPr>
      </p:pic>
      <p:grpSp>
        <p:nvGrpSpPr>
          <p:cNvPr id="38" name="Agrupar 37">
            <a:extLst>
              <a:ext uri="{FF2B5EF4-FFF2-40B4-BE49-F238E27FC236}">
                <a16:creationId xmlns:a16="http://schemas.microsoft.com/office/drawing/2014/main" id="{72AE4E49-4A4C-B2CA-8B3C-69D32E4D189A}"/>
              </a:ext>
            </a:extLst>
          </p:cNvPr>
          <p:cNvGrpSpPr/>
          <p:nvPr/>
        </p:nvGrpSpPr>
        <p:grpSpPr>
          <a:xfrm>
            <a:off x="-41847" y="-401520"/>
            <a:ext cx="7805335" cy="3627823"/>
            <a:chOff x="0" y="-447404"/>
            <a:chExt cx="7805335" cy="3627823"/>
          </a:xfrm>
        </p:grpSpPr>
        <p:grpSp>
          <p:nvGrpSpPr>
            <p:cNvPr id="39" name="Agrupar 38">
              <a:extLst>
                <a:ext uri="{FF2B5EF4-FFF2-40B4-BE49-F238E27FC236}">
                  <a16:creationId xmlns:a16="http://schemas.microsoft.com/office/drawing/2014/main" id="{CD80A149-4D93-7769-5F08-855678EF1B14}"/>
                </a:ext>
              </a:extLst>
            </p:cNvPr>
            <p:cNvGrpSpPr/>
            <p:nvPr/>
          </p:nvGrpSpPr>
          <p:grpSpPr>
            <a:xfrm>
              <a:off x="0" y="-91315"/>
              <a:ext cx="7805335" cy="2949848"/>
              <a:chOff x="0" y="-91315"/>
              <a:chExt cx="7805335" cy="2949848"/>
            </a:xfrm>
          </p:grpSpPr>
          <p:pic>
            <p:nvPicPr>
              <p:cNvPr id="41" name="Picture 4">
                <a:extLst>
                  <a:ext uri="{FF2B5EF4-FFF2-40B4-BE49-F238E27FC236}">
                    <a16:creationId xmlns:a16="http://schemas.microsoft.com/office/drawing/2014/main" id="{39C921B9-A07F-1644-A6F7-78A9E36D636E}"/>
                  </a:ext>
                </a:extLst>
              </p:cNvPr>
              <p:cNvPicPr/>
              <p:nvPr/>
            </p:nvPicPr>
            <p:blipFill>
              <a:blip r:embed="rId5">
                <a:extLst>
                  <a:ext uri="{28A0092B-C50C-407E-A947-70E740481C1C}">
                    <a14:useLocalDpi xmlns:a14="http://schemas.microsoft.com/office/drawing/2010/main" val="0"/>
                  </a:ext>
                </a:extLst>
              </a:blip>
              <a:srcRect/>
              <a:stretch/>
            </p:blipFill>
            <p:spPr>
              <a:xfrm>
                <a:off x="0" y="-43692"/>
                <a:ext cx="4209352" cy="2902225"/>
              </a:xfrm>
              <a:prstGeom prst="rect">
                <a:avLst/>
              </a:prstGeom>
            </p:spPr>
          </p:pic>
          <p:sp>
            <p:nvSpPr>
              <p:cNvPr id="42" name="Rectangle 5">
                <a:extLst>
                  <a:ext uri="{FF2B5EF4-FFF2-40B4-BE49-F238E27FC236}">
                    <a16:creationId xmlns:a16="http://schemas.microsoft.com/office/drawing/2014/main" id="{F7601BCA-E83B-2848-2260-52BA1F180C99}"/>
                  </a:ext>
                </a:extLst>
              </p:cNvPr>
              <p:cNvSpPr/>
              <p:nvPr/>
            </p:nvSpPr>
            <p:spPr>
              <a:xfrm>
                <a:off x="3402087" y="-43692"/>
                <a:ext cx="4208862" cy="2902225"/>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843"/>
              </a:p>
            </p:txBody>
          </p:sp>
          <p:sp>
            <p:nvSpPr>
              <p:cNvPr id="43" name="Título 3">
                <a:extLst>
                  <a:ext uri="{FF2B5EF4-FFF2-40B4-BE49-F238E27FC236}">
                    <a16:creationId xmlns:a16="http://schemas.microsoft.com/office/drawing/2014/main" id="{71404C71-7A0F-9C5E-35B1-59AA7245EEAE}"/>
                  </a:ext>
                </a:extLst>
              </p:cNvPr>
              <p:cNvSpPr txBox="1"/>
              <p:nvPr/>
            </p:nvSpPr>
            <p:spPr>
              <a:xfrm>
                <a:off x="3178747" y="1278006"/>
                <a:ext cx="4626588" cy="10653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600" b="1" i="1" kern="1200">
                    <a:solidFill>
                      <a:srgbClr val="008542"/>
                    </a:solidFill>
                    <a:latin typeface="Petrobras Sans" panose="020B0606020204030204"/>
                    <a:ea typeface="+mj-ea"/>
                    <a:cs typeface="+mj-cs"/>
                  </a:defRPr>
                </a:lvl1pPr>
              </a:lstStyle>
              <a:p>
                <a:r>
                  <a:rPr lang="pt-BR" sz="3742" i="0" dirty="0">
                    <a:solidFill>
                      <a:schemeClr val="bg1"/>
                    </a:solidFill>
                    <a:latin typeface="Petrobras Sans" panose="020B0606020204030204" pitchFamily="34" charset="0"/>
                    <a:ea typeface="Times New Roman" panose="02020603050405020304" pitchFamily="18" charset="0"/>
                  </a:rPr>
                  <a:t>OPORTUNIDADE ABERTA</a:t>
                </a:r>
                <a:br>
                  <a:rPr lang="pt-BR" sz="2459" b="0" i="0" dirty="0">
                    <a:solidFill>
                      <a:srgbClr val="006298"/>
                    </a:solidFill>
                    <a:latin typeface="Petrobras Sans" panose="020B0606020204030204" pitchFamily="34" charset="0"/>
                  </a:rPr>
                </a:br>
                <a:r>
                  <a:rPr lang="pt-BR" sz="2459" b="0" i="0" dirty="0">
                    <a:solidFill>
                      <a:srgbClr val="EBFF00"/>
                    </a:solidFill>
                    <a:latin typeface="Petrobras Sans" panose="020B0606020204030204" pitchFamily="34" charset="0"/>
                  </a:rPr>
                  <a:t>—</a:t>
                </a:r>
              </a:p>
            </p:txBody>
          </p:sp>
          <p:grpSp>
            <p:nvGrpSpPr>
              <p:cNvPr id="44" name="Group 24">
                <a:extLst>
                  <a:ext uri="{FF2B5EF4-FFF2-40B4-BE49-F238E27FC236}">
                    <a16:creationId xmlns:a16="http://schemas.microsoft.com/office/drawing/2014/main" id="{F1A3914D-934F-A238-BE84-3ED428BF65C8}"/>
                  </a:ext>
                </a:extLst>
              </p:cNvPr>
              <p:cNvGrpSpPr/>
              <p:nvPr/>
            </p:nvGrpSpPr>
            <p:grpSpPr>
              <a:xfrm>
                <a:off x="4433711" y="-91315"/>
                <a:ext cx="3177238" cy="931981"/>
                <a:chOff x="8060011" y="-77493"/>
                <a:chExt cx="4140256" cy="1243358"/>
              </a:xfrm>
            </p:grpSpPr>
            <p:sp>
              <p:nvSpPr>
                <p:cNvPr id="45" name="Forma Livre 26">
                  <a:extLst>
                    <a:ext uri="{FF2B5EF4-FFF2-40B4-BE49-F238E27FC236}">
                      <a16:creationId xmlns:a16="http://schemas.microsoft.com/office/drawing/2014/main" id="{48C6C17D-3C1B-41B6-945F-5B2A4D420EA0}"/>
                    </a:ext>
                  </a:extLst>
                </p:cNvPr>
                <p:cNvSpPr/>
                <p:nvPr/>
              </p:nvSpPr>
              <p:spPr>
                <a:xfrm>
                  <a:off x="8060011" y="-77493"/>
                  <a:ext cx="4140256" cy="1243358"/>
                </a:xfrm>
                <a:custGeom>
                  <a:avLst/>
                  <a:gdLst>
                    <a:gd name="connsiteX0" fmla="*/ 3229702 w 3432176"/>
                    <a:gd name="connsiteY0" fmla="*/ 0 h 1057443"/>
                    <a:gd name="connsiteX1" fmla="*/ 3429611 w 3432176"/>
                    <a:gd name="connsiteY1" fmla="*/ 0 h 1057443"/>
                    <a:gd name="connsiteX2" fmla="*/ 3432176 w 3432176"/>
                    <a:gd name="connsiteY2" fmla="*/ 0 h 1057443"/>
                    <a:gd name="connsiteX3" fmla="*/ 3432176 w 3432176"/>
                    <a:gd name="connsiteY3" fmla="*/ 816429 h 1057443"/>
                    <a:gd name="connsiteX4" fmla="*/ 3426434 w 3432176"/>
                    <a:gd name="connsiteY4" fmla="*/ 816429 h 1057443"/>
                    <a:gd name="connsiteX5" fmla="*/ 3426436 w 3432176"/>
                    <a:gd name="connsiteY5" fmla="*/ 816707 h 1057443"/>
                    <a:gd name="connsiteX6" fmla="*/ 1349375 w 3432176"/>
                    <a:gd name="connsiteY6" fmla="*/ 1054101 h 1057443"/>
                    <a:gd name="connsiteX7" fmla="*/ 1139825 w 3432176"/>
                    <a:gd name="connsiteY7" fmla="*/ 1000125 h 1057443"/>
                    <a:gd name="connsiteX8" fmla="*/ 0 w 3432176"/>
                    <a:gd name="connsiteY8" fmla="*/ 3175 h 1057443"/>
                    <a:gd name="connsiteX9" fmla="*/ 3229702 w 3432176"/>
                    <a:gd name="connsiteY9" fmla="*/ 185 h 10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176" h="1057443">
                      <a:moveTo>
                        <a:pt x="3229702" y="0"/>
                      </a:moveTo>
                      <a:lnTo>
                        <a:pt x="3429611" y="0"/>
                      </a:lnTo>
                      <a:lnTo>
                        <a:pt x="3432176" y="0"/>
                      </a:lnTo>
                      <a:lnTo>
                        <a:pt x="3432176" y="816429"/>
                      </a:lnTo>
                      <a:lnTo>
                        <a:pt x="3426434" y="816429"/>
                      </a:lnTo>
                      <a:lnTo>
                        <a:pt x="3426436" y="816707"/>
                      </a:lnTo>
                      <a:lnTo>
                        <a:pt x="1349375" y="1054101"/>
                      </a:lnTo>
                      <a:cubicBezTo>
                        <a:pt x="1226608" y="1069976"/>
                        <a:pt x="1180042" y="1025525"/>
                        <a:pt x="1139825" y="1000125"/>
                      </a:cubicBezTo>
                      <a:lnTo>
                        <a:pt x="0" y="3175"/>
                      </a:lnTo>
                      <a:lnTo>
                        <a:pt x="3229702"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sz="1843"/>
                </a:p>
              </p:txBody>
            </p:sp>
            <p:pic>
              <p:nvPicPr>
                <p:cNvPr id="46" name="Imagem 27">
                  <a:extLst>
                    <a:ext uri="{FF2B5EF4-FFF2-40B4-BE49-F238E27FC236}">
                      <a16:creationId xmlns:a16="http://schemas.microsoft.com/office/drawing/2014/main" id="{47F012A7-ECE3-1ED2-5538-1339DAF653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9120" y="139107"/>
                  <a:ext cx="2120289" cy="642949"/>
                </a:xfrm>
                <a:prstGeom prst="rect">
                  <a:avLst/>
                </a:prstGeom>
                <a:noFill/>
              </p:spPr>
            </p:pic>
          </p:grpSp>
        </p:grpSp>
        <p:pic>
          <p:nvPicPr>
            <p:cNvPr id="40" name="Gráfico 26">
              <a:extLst>
                <a:ext uri="{FF2B5EF4-FFF2-40B4-BE49-F238E27FC236}">
                  <a16:creationId xmlns:a16="http://schemas.microsoft.com/office/drawing/2014/main" id="{BD34605B-5C1E-1721-DEEE-06C81ADED7EC}"/>
                </a:ext>
              </a:extLst>
            </p:cNvPr>
            <p:cNvPicPr/>
            <p:nvPr/>
          </p:nvPicPr>
          <p:blipFill rotWithShape="1">
            <a:blip r:embed="rId7">
              <a:extLst>
                <a:ext uri="{96DAC541-7B7A-43D3-8B79-37D633B846F1}">
                  <asvg:svgBlip xmlns:asvg="http://schemas.microsoft.com/office/drawing/2016/SVG/main" r:embed="rId8"/>
                </a:ext>
              </a:extLst>
            </a:blip>
            <a:srcRect l="41957" t="23393" r="-8980"/>
            <a:stretch/>
          </p:blipFill>
          <p:spPr>
            <a:xfrm rot="900000" flipV="1">
              <a:off x="362649" y="-447404"/>
              <a:ext cx="2855579" cy="3627823"/>
            </a:xfrm>
            <a:prstGeom prst="rect">
              <a:avLst/>
            </a:prstGeom>
          </p:spPr>
        </p:pic>
      </p:grpSp>
      <p:grpSp>
        <p:nvGrpSpPr>
          <p:cNvPr id="2" name="Agrupar 1">
            <a:extLst>
              <a:ext uri="{FF2B5EF4-FFF2-40B4-BE49-F238E27FC236}">
                <a16:creationId xmlns:a16="http://schemas.microsoft.com/office/drawing/2014/main" id="{B2AA35E8-3AB1-EC27-1675-790F1725034E}"/>
              </a:ext>
            </a:extLst>
          </p:cNvPr>
          <p:cNvGrpSpPr/>
          <p:nvPr/>
        </p:nvGrpSpPr>
        <p:grpSpPr>
          <a:xfrm>
            <a:off x="3301620" y="8457744"/>
            <a:ext cx="7036002" cy="790452"/>
            <a:chOff x="3423272" y="8012619"/>
            <a:chExt cx="7036002" cy="790452"/>
          </a:xfrm>
        </p:grpSpPr>
        <p:pic>
          <p:nvPicPr>
            <p:cNvPr id="3" name="Gráfico 2" descr="Internet com preenchimento sólido">
              <a:hlinkClick r:id="rId9"/>
              <a:extLst>
                <a:ext uri="{FF2B5EF4-FFF2-40B4-BE49-F238E27FC236}">
                  <a16:creationId xmlns:a16="http://schemas.microsoft.com/office/drawing/2014/main" id="{582FF36A-A772-41F6-E818-6BBBBBD53F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272" y="8012619"/>
              <a:ext cx="790452" cy="790452"/>
            </a:xfrm>
            <a:prstGeom prst="rect">
              <a:avLst/>
            </a:prstGeom>
          </p:spPr>
        </p:pic>
        <p:sp>
          <p:nvSpPr>
            <p:cNvPr id="4" name="Título 3">
              <a:extLst>
                <a:ext uri="{FF2B5EF4-FFF2-40B4-BE49-F238E27FC236}">
                  <a16:creationId xmlns:a16="http://schemas.microsoft.com/office/drawing/2014/main" id="{FD428334-7D72-5252-6BFE-8B69823B12B6}"/>
                </a:ext>
              </a:extLst>
            </p:cNvPr>
            <p:cNvSpPr txBox="1">
              <a:spLocks/>
            </p:cNvSpPr>
            <p:nvPr/>
          </p:nvSpPr>
          <p:spPr>
            <a:xfrm>
              <a:off x="4289157" y="8141324"/>
              <a:ext cx="4226530" cy="307777"/>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400" b="1" dirty="0">
                  <a:solidFill>
                    <a:srgbClr val="008542"/>
                  </a:solidFill>
                  <a:latin typeface="Open Sans" panose="020B0606030504020204" pitchFamily="34" charset="0"/>
                  <a:ea typeface="+mn-ea"/>
                  <a:cs typeface="+mn-cs"/>
                </a:rPr>
                <a:t>Acesse o Portal do Conexões</a:t>
              </a:r>
              <a:endParaRPr lang="pt-BR" sz="4400" b="1" dirty="0">
                <a:solidFill>
                  <a:srgbClr val="008542"/>
                </a:solidFill>
                <a:latin typeface="Petrobras Sans" panose="020B0606020204030204" pitchFamily="34" charset="0"/>
              </a:endParaRPr>
            </a:p>
          </p:txBody>
        </p:sp>
        <p:sp>
          <p:nvSpPr>
            <p:cNvPr id="5" name="Título 3">
              <a:hlinkClick r:id="rId12"/>
              <a:extLst>
                <a:ext uri="{FF2B5EF4-FFF2-40B4-BE49-F238E27FC236}">
                  <a16:creationId xmlns:a16="http://schemas.microsoft.com/office/drawing/2014/main" id="{BE3931C8-0C43-67FB-6522-171E8976B2A6}"/>
                </a:ext>
              </a:extLst>
            </p:cNvPr>
            <p:cNvSpPr txBox="1">
              <a:spLocks/>
            </p:cNvSpPr>
            <p:nvPr/>
          </p:nvSpPr>
          <p:spPr>
            <a:xfrm>
              <a:off x="4138291" y="8334190"/>
              <a:ext cx="6320983" cy="276999"/>
            </a:xfrm>
            <a:prstGeom prst="rect">
              <a:avLst/>
            </a:prstGeom>
            <a:noFill/>
          </p:spPr>
          <p:txBody>
            <a:bodyPr wrap="square" rtlCol="0">
              <a:spAutoFit/>
            </a:bodyPr>
            <a:lstStyle>
              <a:defPPr>
                <a:defRPr lang="en-US"/>
              </a:defPPr>
              <a:lvl1pPr algn="ctr">
                <a:defRPr>
                  <a:latin typeface="Trebuchet MS" panose="020B0603020202020204" pitchFamily="34" charset="0"/>
                  <a:ea typeface="+mj-ea"/>
                  <a:cs typeface="+mj-cs"/>
                </a:defRPr>
              </a:lvl1pPr>
            </a:lstStyle>
            <a:p>
              <a:pPr algn="l"/>
              <a:r>
                <a:rPr lang="pt-BR" sz="1200" b="1" u="sng" dirty="0">
                  <a:solidFill>
                    <a:srgbClr val="008542"/>
                  </a:solidFill>
                  <a:latin typeface="Petrobras Sans" panose="020B0606020204030204" pitchFamily="34" charset="0"/>
                </a:rPr>
                <a:t>https://conexoes-inovacao.petrobras.com.br/</a:t>
              </a:r>
            </a:p>
          </p:txBody>
        </p:sp>
      </p:grpSp>
    </p:spTree>
    <p:extLst>
      <p:ext uri="{BB962C8B-B14F-4D97-AF65-F5344CB8AC3E}">
        <p14:creationId xmlns:p14="http://schemas.microsoft.com/office/powerpoint/2010/main" val="428962837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42B98BCF346D74884F8763FDA057A14" ma:contentTypeVersion="12" ma:contentTypeDescription="Crie um novo documento." ma:contentTypeScope="" ma:versionID="987ec208599d26a37cd0c5dc6382f8dd">
  <xsd:schema xmlns:xsd="http://www.w3.org/2001/XMLSchema" xmlns:xs="http://www.w3.org/2001/XMLSchema" xmlns:p="http://schemas.microsoft.com/office/2006/metadata/properties" xmlns:ns2="9b6914f0-6348-4c7b-8b4d-37b4814c3150" xmlns:ns3="066461bb-e005-44af-8ee6-b0ad69d73ee7" targetNamespace="http://schemas.microsoft.com/office/2006/metadata/properties" ma:root="true" ma:fieldsID="d2daa3c2970a567b885c4a47dc8cf321" ns2:_="" ns3:_="">
    <xsd:import namespace="9b6914f0-6348-4c7b-8b4d-37b4814c3150"/>
    <xsd:import namespace="066461bb-e005-44af-8ee6-b0ad69d73e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914f0-6348-4c7b-8b4d-37b4814c3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Marcações de imagem" ma:readOnly="false" ma:fieldId="{5cf76f15-5ced-4ddc-b409-7134ff3c332f}" ma:taxonomyMulti="true" ma:sspId="d566a8fd-94ed-4d49-8999-3a54f140f05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6461bb-e005-44af-8ee6-b0ad69d73ee7"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element name="TaxCatchAll" ma:index="15" nillable="true" ma:displayName="Taxonomy Catch All Column" ma:hidden="true" ma:list="{337c81cd-7847-4318-b7da-547aa1a25e50}" ma:internalName="TaxCatchAll" ma:showField="CatchAllData" ma:web="066461bb-e005-44af-8ee6-b0ad69d73e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6461bb-e005-44af-8ee6-b0ad69d73ee7" xsi:nil="true"/>
    <lcf76f155ced4ddcb4097134ff3c332f xmlns="9b6914f0-6348-4c7b-8b4d-37b4814c3150">
      <Terms xmlns="http://schemas.microsoft.com/office/infopath/2007/PartnerControls"/>
    </lcf76f155ced4ddcb4097134ff3c332f>
    <SharedWithUsers xmlns="066461bb-e005-44af-8ee6-b0ad69d73ee7">
      <UserInfo>
        <DisplayName/>
        <AccountId xsi:nil="true"/>
        <AccountType/>
      </UserInfo>
    </SharedWithUsers>
  </documentManagement>
</p:properties>
</file>

<file path=customXml/itemProps1.xml><?xml version="1.0" encoding="utf-8"?>
<ds:datastoreItem xmlns:ds="http://schemas.openxmlformats.org/officeDocument/2006/customXml" ds:itemID="{03036FF0-9F3B-4F02-AFEE-17E77F1976E6}">
  <ds:schemaRefs>
    <ds:schemaRef ds:uri="http://schemas.microsoft.com/sharepoint/v3/contenttype/forms"/>
  </ds:schemaRefs>
</ds:datastoreItem>
</file>

<file path=customXml/itemProps2.xml><?xml version="1.0" encoding="utf-8"?>
<ds:datastoreItem xmlns:ds="http://schemas.openxmlformats.org/officeDocument/2006/customXml" ds:itemID="{D9B8EBA1-B487-4BC1-9707-54A2EB0C9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914f0-6348-4c7b-8b4d-37b4814c3150"/>
    <ds:schemaRef ds:uri="066461bb-e005-44af-8ee6-b0ad69d73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5A0118-137E-481F-B990-51E83D5C9AD5}">
  <ds:schemaRefs>
    <ds:schemaRef ds:uri="http://purl.org/dc/elements/1.1/"/>
    <ds:schemaRef ds:uri="http://purl.org/dc/dcmitype/"/>
    <ds:schemaRef ds:uri="9b6914f0-6348-4c7b-8b4d-37b4814c3150"/>
    <ds:schemaRef ds:uri="http://schemas.microsoft.com/office/2006/documentManagement/types"/>
    <ds:schemaRef ds:uri="066461bb-e005-44af-8ee6-b0ad69d73ee7"/>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11526</TotalTime>
  <Words>5121</Words>
  <Application>Microsoft Office PowerPoint</Application>
  <PresentationFormat>Personalizar</PresentationFormat>
  <Paragraphs>244</Paragraphs>
  <Slides>46</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46</vt:i4>
      </vt:variant>
    </vt:vector>
  </HeadingPairs>
  <TitlesOfParts>
    <vt:vector size="54" baseType="lpstr">
      <vt:lpstr>Arial</vt:lpstr>
      <vt:lpstr>Calibri</vt:lpstr>
      <vt:lpstr>Calibri Light</vt:lpstr>
      <vt:lpstr>Open Sans</vt:lpstr>
      <vt:lpstr>Petrobras Sans</vt:lpstr>
      <vt:lpstr>Petrobras Sans XBold</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Silva, Lidianne Carvalho</dc:creator>
  <cp:lastModifiedBy>Luciana Fonseca Batista - PrestServ</cp:lastModifiedBy>
  <cp:revision>28</cp:revision>
  <dcterms:created xsi:type="dcterms:W3CDTF">2023-09-20T12:28:38Z</dcterms:created>
  <dcterms:modified xsi:type="dcterms:W3CDTF">2024-11-11T11:45:56Z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2023-09-20T12:28:38Z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9d0717a1-fdfb-4ded-b96e-4c46b22c85f0</vt:lpwstr>
  </property>
  <property fmtid="{D5CDD505-2E9C-101B-9397-08002B2CF9AE}" pid="8" name="MSIP_Label_ea60d57e-af5b-4752-ac57-3e4f28ca11dc_ContentBits">
    <vt:lpwstr>0</vt:lpwstr>
  </property>
  <property fmtid="{D5CDD505-2E9C-101B-9397-08002B2CF9AE}" pid="9" name="ContentTypeId">
    <vt:lpwstr>0x010100242B98BCF346D74884F8763FDA057A14</vt:lpwstr>
  </property>
  <property fmtid="{D5CDD505-2E9C-101B-9397-08002B2CF9AE}" pid="10" name="MSIP_Label_140b9f7d-8e3a-482f-9702-4b7ffc40985a_SiteId">
    <vt:lpwstr>5b6f6241-9a57-4be4-8e50-1dfa72e79a57</vt:lpwstr>
  </property>
  <property fmtid="{D5CDD505-2E9C-101B-9397-08002B2CF9AE}" pid="11" name="MSIP_Label_140b9f7d-8e3a-482f-9702-4b7ffc40985a_Method">
    <vt:lpwstr>Privileged</vt:lpwstr>
  </property>
  <property fmtid="{D5CDD505-2E9C-101B-9397-08002B2CF9AE}" pid="12" name="ClassificationContentMarkingFooterText">
    <vt:lpwstr>PÚBLICA</vt:lpwstr>
  </property>
  <property fmtid="{D5CDD505-2E9C-101B-9397-08002B2CF9AE}" pid="13" name="MSIP_Label_140b9f7d-8e3a-482f-9702-4b7ffc40985a_ContentBits">
    <vt:lpwstr>2</vt:lpwstr>
  </property>
  <property fmtid="{D5CDD505-2E9C-101B-9397-08002B2CF9AE}" pid="14" name="MSIP_Label_140b9f7d-8e3a-482f-9702-4b7ffc40985a_Enabled">
    <vt:lpwstr>true</vt:lpwstr>
  </property>
  <property fmtid="{D5CDD505-2E9C-101B-9397-08002B2CF9AE}" pid="15" name="MSIP_Label_140b9f7d-8e3a-482f-9702-4b7ffc40985a_SetDate">
    <vt:lpwstr>2023-09-26T12:47:57Z</vt:lpwstr>
  </property>
  <property fmtid="{D5CDD505-2E9C-101B-9397-08002B2CF9AE}" pid="16" name="ClassificationContentMarkingFooterLocations">
    <vt:lpwstr>Tema do Office:8</vt:lpwstr>
  </property>
  <property fmtid="{D5CDD505-2E9C-101B-9397-08002B2CF9AE}" pid="17" name="MSIP_Label_140b9f7d-8e3a-482f-9702-4b7ffc40985a_Name">
    <vt:lpwstr>Pública</vt:lpwstr>
  </property>
  <property fmtid="{D5CDD505-2E9C-101B-9397-08002B2CF9AE}" pid="18" name="MSIP_Label_140b9f7d-8e3a-482f-9702-4b7ffc40985a_ActionId">
    <vt:lpwstr>8c02ee9b-d785-4717-b2c2-7cb3b83289b8</vt:lpwstr>
  </property>
  <property fmtid="{D5CDD505-2E9C-101B-9397-08002B2CF9AE}" pid="19" name="MediaServiceImageTags">
    <vt:lpwstr/>
  </property>
  <property fmtid="{D5CDD505-2E9C-101B-9397-08002B2CF9AE}" pid="20" name="Order">
    <vt:r8>66400</vt:r8>
  </property>
  <property fmtid="{D5CDD505-2E9C-101B-9397-08002B2CF9AE}" pid="21" name="xd_Signature">
    <vt:bool>false</vt:bool>
  </property>
  <property fmtid="{D5CDD505-2E9C-101B-9397-08002B2CF9AE}" pid="22" name="xd_ProgID">
    <vt:lpwstr/>
  </property>
  <property fmtid="{D5CDD505-2E9C-101B-9397-08002B2CF9AE}" pid="23" name="ComplianceAssetId">
    <vt:lpwstr/>
  </property>
  <property fmtid="{D5CDD505-2E9C-101B-9397-08002B2CF9AE}" pid="24" name="TemplateUrl">
    <vt:lpwstr/>
  </property>
  <property fmtid="{D5CDD505-2E9C-101B-9397-08002B2CF9AE}" pid="25" name="_ExtendedDescription">
    <vt:lpwstr/>
  </property>
  <property fmtid="{D5CDD505-2E9C-101B-9397-08002B2CF9AE}" pid="26" name="TriggerFlowInfo">
    <vt:lpwstr/>
  </property>
</Properties>
</file>